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6858000" cx="12192000"/>
  <p:notesSz cx="6858000" cy="9144000"/>
  <p:embeddedFontLst>
    <p:embeddedFont>
      <p:font typeface="Century Gothic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CenturyGothic-bold.fntdata"/><Relationship Id="rId23" Type="http://schemas.openxmlformats.org/officeDocument/2006/relationships/font" Target="fonts/CenturyGothic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CenturyGothic-boldItalic.fntdata"/><Relationship Id="rId25" Type="http://schemas.openxmlformats.org/officeDocument/2006/relationships/font" Target="fonts/CenturyGothic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6af2ff77c1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26af2ff77c1_1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6af2ff77c1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26af2ff77c1_1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6af2ff77c1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26af2ff77c1_1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bf0e3539e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2bf0e3539e3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bf97962f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2bf97962fd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6af2ff77c1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26af2ff77c1_5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6af2ff77c1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26af2ff77c1_5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6af2ff77c1_5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26af2ff77c1_5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bffffa8994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2bffffa8994_1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type="ctrTitle"/>
          </p:nvPr>
        </p:nvSpPr>
        <p:spPr>
          <a:xfrm>
            <a:off x="684212" y="685799"/>
            <a:ext cx="80010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684212" y="3843867"/>
            <a:ext cx="6400800" cy="19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spcBef>
                <a:spcPts val="420"/>
              </a:spcBef>
              <a:spcAft>
                <a:spcPts val="0"/>
              </a:spcAft>
              <a:buSzPts val="1680"/>
              <a:buNone/>
              <a:defRPr sz="2100">
                <a:solidFill>
                  <a:srgbClr val="0F486F"/>
                </a:solidFill>
              </a:defRPr>
            </a:lvl1pPr>
            <a:lvl2pPr lvl="1" rtl="0" algn="ctr">
              <a:spcBef>
                <a:spcPts val="6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6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600"/>
              </a:spcBef>
              <a:spcAft>
                <a:spcPts val="60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0" type="dt"/>
          </p:nvPr>
        </p:nvSpPr>
        <p:spPr>
          <a:xfrm>
            <a:off x="9904412" y="6172200"/>
            <a:ext cx="160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1" type="ftr"/>
          </p:nvPr>
        </p:nvSpPr>
        <p:spPr>
          <a:xfrm>
            <a:off x="684212" y="6172200"/>
            <a:ext cx="7543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2" type="sldNum"/>
          </p:nvPr>
        </p:nvSpPr>
        <p:spPr>
          <a:xfrm>
            <a:off x="10363200" y="5578475"/>
            <a:ext cx="11421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" name="Google Shape;23;p2"/>
          <p:cNvCxnSpPr/>
          <p:nvPr/>
        </p:nvCxnSpPr>
        <p:spPr>
          <a:xfrm flipH="1">
            <a:off x="8228012" y="8467"/>
            <a:ext cx="3810000" cy="38100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2"/>
          <p:cNvCxnSpPr/>
          <p:nvPr/>
        </p:nvCxnSpPr>
        <p:spPr>
          <a:xfrm flipH="1">
            <a:off x="6108125" y="91545"/>
            <a:ext cx="6080700" cy="60807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" name="Google Shape;25;p2"/>
          <p:cNvCxnSpPr/>
          <p:nvPr/>
        </p:nvCxnSpPr>
        <p:spPr>
          <a:xfrm flipH="1">
            <a:off x="7235825" y="228600"/>
            <a:ext cx="4953000" cy="49530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" name="Google Shape;26;p2"/>
          <p:cNvCxnSpPr/>
          <p:nvPr/>
        </p:nvCxnSpPr>
        <p:spPr>
          <a:xfrm flipH="1">
            <a:off x="7335726" y="32278"/>
            <a:ext cx="4853100" cy="4853100"/>
          </a:xfrm>
          <a:prstGeom prst="straightConnector1">
            <a:avLst/>
          </a:prstGeom>
          <a:noFill/>
          <a:ln cap="flat" cmpd="sng" w="317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" name="Google Shape;27;p2"/>
          <p:cNvCxnSpPr/>
          <p:nvPr/>
        </p:nvCxnSpPr>
        <p:spPr>
          <a:xfrm flipH="1">
            <a:off x="7845425" y="609601"/>
            <a:ext cx="4343400" cy="4343400"/>
          </a:xfrm>
          <a:prstGeom prst="straightConnector1">
            <a:avLst/>
          </a:prstGeom>
          <a:noFill/>
          <a:ln cap="flat" cmpd="sng" w="317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 txBox="1"/>
          <p:nvPr>
            <p:ph type="title"/>
          </p:nvPr>
        </p:nvSpPr>
        <p:spPr>
          <a:xfrm>
            <a:off x="684212" y="4487332"/>
            <a:ext cx="8534400" cy="15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1"/>
          <p:cNvSpPr/>
          <p:nvPr>
            <p:ph idx="2" type="pic"/>
          </p:nvPr>
        </p:nvSpPr>
        <p:spPr>
          <a:xfrm>
            <a:off x="685800" y="533400"/>
            <a:ext cx="10818900" cy="3124200"/>
          </a:xfrm>
          <a:prstGeom prst="snip2DiagRect">
            <a:avLst>
              <a:gd fmla="val 10815" name="adj1"/>
              <a:gd fmla="val 0" name="adj2"/>
            </a:avLst>
          </a:prstGeom>
          <a:noFill/>
          <a:ln cap="flat" cmpd="sng" w="15875">
            <a:solidFill>
              <a:schemeClr val="l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11"/>
          <p:cNvSpPr txBox="1"/>
          <p:nvPr>
            <p:ph idx="1" type="body"/>
          </p:nvPr>
        </p:nvSpPr>
        <p:spPr>
          <a:xfrm>
            <a:off x="914402" y="3843867"/>
            <a:ext cx="8304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320"/>
              </a:spcBef>
              <a:spcAft>
                <a:spcPts val="0"/>
              </a:spcAft>
              <a:buSzPts val="1280"/>
              <a:buFont typeface="Century Gothic"/>
              <a:buNone/>
              <a:defRPr sz="1600"/>
            </a:lvl1pPr>
            <a:lvl2pPr indent="-228600" lvl="1" marL="914400" rtl="0" algn="l">
              <a:spcBef>
                <a:spcPts val="600"/>
              </a:spcBef>
              <a:spcAft>
                <a:spcPts val="0"/>
              </a:spcAft>
              <a:buSzPts val="1440"/>
              <a:buFont typeface="Century Gothic"/>
              <a:buNone/>
              <a:defRPr/>
            </a:lvl2pPr>
            <a:lvl3pPr indent="-228600" lvl="2" marL="1371600" rtl="0" algn="l"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/>
            </a:lvl3pPr>
            <a:lvl4pPr indent="-228600" lvl="3" marL="1828800" rtl="0" algn="l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4pPr>
            <a:lvl5pPr indent="-228600" lvl="4" marL="2286000" rtl="0" algn="l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5pPr>
            <a:lvl6pPr indent="-320039" lvl="5" marL="27432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rtl="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0" type="dt"/>
          </p:nvPr>
        </p:nvSpPr>
        <p:spPr>
          <a:xfrm>
            <a:off x="9904412" y="6172200"/>
            <a:ext cx="160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1" type="ftr"/>
          </p:nvPr>
        </p:nvSpPr>
        <p:spPr>
          <a:xfrm>
            <a:off x="684212" y="6172200"/>
            <a:ext cx="7543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1"/>
          <p:cNvSpPr txBox="1"/>
          <p:nvPr>
            <p:ph idx="12" type="sldNum"/>
          </p:nvPr>
        </p:nvSpPr>
        <p:spPr>
          <a:xfrm>
            <a:off x="10363200" y="5578475"/>
            <a:ext cx="11421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/>
          <p:nvPr>
            <p:ph type="title"/>
          </p:nvPr>
        </p:nvSpPr>
        <p:spPr>
          <a:xfrm>
            <a:off x="684213" y="685800"/>
            <a:ext cx="100584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2"/>
          <p:cNvSpPr txBox="1"/>
          <p:nvPr>
            <p:ph idx="1" type="body"/>
          </p:nvPr>
        </p:nvSpPr>
        <p:spPr>
          <a:xfrm>
            <a:off x="684212" y="4114800"/>
            <a:ext cx="8535900" cy="18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0F486F"/>
                </a:solidFill>
              </a:defRPr>
            </a:lvl1pPr>
            <a:lvl2pPr indent="-228600" lvl="1" marL="914400" rtl="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rtl="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rtl="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2"/>
          <p:cNvSpPr txBox="1"/>
          <p:nvPr>
            <p:ph idx="10" type="dt"/>
          </p:nvPr>
        </p:nvSpPr>
        <p:spPr>
          <a:xfrm>
            <a:off x="9904412" y="6172200"/>
            <a:ext cx="160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1" type="ftr"/>
          </p:nvPr>
        </p:nvSpPr>
        <p:spPr>
          <a:xfrm>
            <a:off x="684212" y="6172200"/>
            <a:ext cx="7543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2"/>
          <p:cNvSpPr txBox="1"/>
          <p:nvPr>
            <p:ph idx="12" type="sldNum"/>
          </p:nvPr>
        </p:nvSpPr>
        <p:spPr>
          <a:xfrm>
            <a:off x="10363200" y="5578475"/>
            <a:ext cx="11421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>
            <p:ph type="title"/>
          </p:nvPr>
        </p:nvSpPr>
        <p:spPr>
          <a:xfrm>
            <a:off x="1141411" y="685800"/>
            <a:ext cx="91440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3"/>
          <p:cNvSpPr txBox="1"/>
          <p:nvPr>
            <p:ph idx="1" type="body"/>
          </p:nvPr>
        </p:nvSpPr>
        <p:spPr>
          <a:xfrm>
            <a:off x="1446212" y="3429000"/>
            <a:ext cx="8534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1pPr>
            <a:lvl2pPr indent="-228600" lvl="1" marL="914400" rtl="0" algn="l">
              <a:spcBef>
                <a:spcPts val="600"/>
              </a:spcBef>
              <a:spcAft>
                <a:spcPts val="0"/>
              </a:spcAft>
              <a:buSzPts val="1440"/>
              <a:buFont typeface="Century Gothic"/>
              <a:buNone/>
              <a:defRPr/>
            </a:lvl2pPr>
            <a:lvl3pPr indent="-228600" lvl="2" marL="1371600" rtl="0" algn="l"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/>
            </a:lvl3pPr>
            <a:lvl4pPr indent="-228600" lvl="3" marL="1828800" rtl="0" algn="l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4pPr>
            <a:lvl5pPr indent="-228600" lvl="4" marL="2286000" rtl="0" algn="l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5pPr>
            <a:lvl6pPr indent="-320039" lvl="5" marL="27432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rtl="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idx="2" type="body"/>
          </p:nvPr>
        </p:nvSpPr>
        <p:spPr>
          <a:xfrm>
            <a:off x="684213" y="4301067"/>
            <a:ext cx="8534400" cy="16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0F486F"/>
                </a:solidFill>
              </a:defRPr>
            </a:lvl1pPr>
            <a:lvl2pPr indent="-228600" lvl="1" marL="914400" rtl="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rtl="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rtl="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10" type="dt"/>
          </p:nvPr>
        </p:nvSpPr>
        <p:spPr>
          <a:xfrm>
            <a:off x="9904412" y="6172200"/>
            <a:ext cx="160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idx="11" type="ftr"/>
          </p:nvPr>
        </p:nvSpPr>
        <p:spPr>
          <a:xfrm>
            <a:off x="684212" y="6172200"/>
            <a:ext cx="7543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3"/>
          <p:cNvSpPr txBox="1"/>
          <p:nvPr>
            <p:ph idx="12" type="sldNum"/>
          </p:nvPr>
        </p:nvSpPr>
        <p:spPr>
          <a:xfrm>
            <a:off x="10363200" y="5578475"/>
            <a:ext cx="11421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" name="Google Shape;99;p13"/>
          <p:cNvSpPr txBox="1"/>
          <p:nvPr/>
        </p:nvSpPr>
        <p:spPr>
          <a:xfrm>
            <a:off x="531812" y="812222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100" name="Google Shape;100;p13"/>
          <p:cNvSpPr txBox="1"/>
          <p:nvPr/>
        </p:nvSpPr>
        <p:spPr>
          <a:xfrm>
            <a:off x="10285412" y="2768601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/>
          <p:nvPr>
            <p:ph type="title"/>
          </p:nvPr>
        </p:nvSpPr>
        <p:spPr>
          <a:xfrm>
            <a:off x="684212" y="3429000"/>
            <a:ext cx="8534400" cy="16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4"/>
          <p:cNvSpPr txBox="1"/>
          <p:nvPr>
            <p:ph idx="1" type="body"/>
          </p:nvPr>
        </p:nvSpPr>
        <p:spPr>
          <a:xfrm>
            <a:off x="684211" y="5132981"/>
            <a:ext cx="85359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0F486F"/>
                </a:solidFill>
              </a:defRPr>
            </a:lvl1pPr>
            <a:lvl2pPr indent="-228600" lvl="1" marL="914400" rtl="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rtl="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rtl="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14"/>
          <p:cNvSpPr txBox="1"/>
          <p:nvPr>
            <p:ph idx="10" type="dt"/>
          </p:nvPr>
        </p:nvSpPr>
        <p:spPr>
          <a:xfrm>
            <a:off x="9904412" y="6172200"/>
            <a:ext cx="160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4"/>
          <p:cNvSpPr txBox="1"/>
          <p:nvPr>
            <p:ph idx="11" type="ftr"/>
          </p:nvPr>
        </p:nvSpPr>
        <p:spPr>
          <a:xfrm>
            <a:off x="684212" y="6172200"/>
            <a:ext cx="7543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4"/>
          <p:cNvSpPr txBox="1"/>
          <p:nvPr>
            <p:ph idx="12" type="sldNum"/>
          </p:nvPr>
        </p:nvSpPr>
        <p:spPr>
          <a:xfrm>
            <a:off x="10363200" y="5578475"/>
            <a:ext cx="11421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/>
          <p:nvPr>
            <p:ph type="title"/>
          </p:nvPr>
        </p:nvSpPr>
        <p:spPr>
          <a:xfrm>
            <a:off x="1141413" y="685800"/>
            <a:ext cx="91440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5"/>
          <p:cNvSpPr txBox="1"/>
          <p:nvPr>
            <p:ph idx="1" type="body"/>
          </p:nvPr>
        </p:nvSpPr>
        <p:spPr>
          <a:xfrm>
            <a:off x="684212" y="3928534"/>
            <a:ext cx="85344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SzPts val="1920"/>
              <a:buNone/>
              <a:defRPr b="0" sz="2400" cap="none">
                <a:solidFill>
                  <a:schemeClr val="lt1"/>
                </a:solidFill>
              </a:defRPr>
            </a:lvl1pPr>
            <a:lvl2pPr indent="-320040" lvl="1" marL="914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rtl="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110" name="Google Shape;110;p15"/>
          <p:cNvSpPr txBox="1"/>
          <p:nvPr>
            <p:ph idx="2" type="body"/>
          </p:nvPr>
        </p:nvSpPr>
        <p:spPr>
          <a:xfrm>
            <a:off x="684211" y="4978400"/>
            <a:ext cx="85344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0F486F"/>
                </a:solidFill>
              </a:defRPr>
            </a:lvl1pPr>
            <a:lvl2pPr indent="-228600" lvl="1" marL="914400" rtl="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rtl="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rtl="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15"/>
          <p:cNvSpPr txBox="1"/>
          <p:nvPr>
            <p:ph idx="10" type="dt"/>
          </p:nvPr>
        </p:nvSpPr>
        <p:spPr>
          <a:xfrm>
            <a:off x="9904412" y="6172200"/>
            <a:ext cx="160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5"/>
          <p:cNvSpPr txBox="1"/>
          <p:nvPr>
            <p:ph idx="11" type="ftr"/>
          </p:nvPr>
        </p:nvSpPr>
        <p:spPr>
          <a:xfrm>
            <a:off x="684212" y="6172200"/>
            <a:ext cx="7543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5"/>
          <p:cNvSpPr txBox="1"/>
          <p:nvPr>
            <p:ph idx="12" type="sldNum"/>
          </p:nvPr>
        </p:nvSpPr>
        <p:spPr>
          <a:xfrm>
            <a:off x="10363200" y="5578475"/>
            <a:ext cx="11421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4" name="Google Shape;114;p15"/>
          <p:cNvSpPr txBox="1"/>
          <p:nvPr/>
        </p:nvSpPr>
        <p:spPr>
          <a:xfrm>
            <a:off x="531812" y="812222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115" name="Google Shape;115;p15"/>
          <p:cNvSpPr txBox="1"/>
          <p:nvPr/>
        </p:nvSpPr>
        <p:spPr>
          <a:xfrm>
            <a:off x="10285412" y="2768601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/>
          <p:nvPr>
            <p:ph type="title"/>
          </p:nvPr>
        </p:nvSpPr>
        <p:spPr>
          <a:xfrm>
            <a:off x="684213" y="685800"/>
            <a:ext cx="100584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b="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6"/>
          <p:cNvSpPr txBox="1"/>
          <p:nvPr>
            <p:ph idx="1" type="body"/>
          </p:nvPr>
        </p:nvSpPr>
        <p:spPr>
          <a:xfrm>
            <a:off x="684212" y="3928534"/>
            <a:ext cx="8534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SzPts val="1920"/>
              <a:buNone/>
              <a:defRPr b="0" sz="2400" cap="none">
                <a:solidFill>
                  <a:schemeClr val="lt1"/>
                </a:solidFill>
              </a:defRPr>
            </a:lvl1pPr>
            <a:lvl2pPr indent="-320040" lvl="1" marL="914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rtl="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119" name="Google Shape;119;p16"/>
          <p:cNvSpPr txBox="1"/>
          <p:nvPr>
            <p:ph idx="2" type="body"/>
          </p:nvPr>
        </p:nvSpPr>
        <p:spPr>
          <a:xfrm>
            <a:off x="684211" y="4766732"/>
            <a:ext cx="8534400" cy="12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0F486F"/>
                </a:solidFill>
              </a:defRPr>
            </a:lvl1pPr>
            <a:lvl2pPr indent="-228600" lvl="1" marL="914400" rtl="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rtl="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rtl="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16"/>
          <p:cNvSpPr txBox="1"/>
          <p:nvPr>
            <p:ph idx="10" type="dt"/>
          </p:nvPr>
        </p:nvSpPr>
        <p:spPr>
          <a:xfrm>
            <a:off x="9904412" y="6172200"/>
            <a:ext cx="160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6"/>
          <p:cNvSpPr txBox="1"/>
          <p:nvPr>
            <p:ph idx="11" type="ftr"/>
          </p:nvPr>
        </p:nvSpPr>
        <p:spPr>
          <a:xfrm>
            <a:off x="684212" y="6172200"/>
            <a:ext cx="7543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6"/>
          <p:cNvSpPr txBox="1"/>
          <p:nvPr>
            <p:ph idx="12" type="sldNum"/>
          </p:nvPr>
        </p:nvSpPr>
        <p:spPr>
          <a:xfrm>
            <a:off x="10363200" y="5578475"/>
            <a:ext cx="11421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/>
          <p:nvPr>
            <p:ph type="title"/>
          </p:nvPr>
        </p:nvSpPr>
        <p:spPr>
          <a:xfrm>
            <a:off x="684212" y="4487332"/>
            <a:ext cx="8534400" cy="15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7"/>
          <p:cNvSpPr txBox="1"/>
          <p:nvPr>
            <p:ph idx="1" type="body"/>
          </p:nvPr>
        </p:nvSpPr>
        <p:spPr>
          <a:xfrm rot="5400000">
            <a:off x="3143762" y="-1773750"/>
            <a:ext cx="3615300" cy="85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rtl="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rtl="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126" name="Google Shape;126;p17"/>
          <p:cNvSpPr txBox="1"/>
          <p:nvPr>
            <p:ph idx="10" type="dt"/>
          </p:nvPr>
        </p:nvSpPr>
        <p:spPr>
          <a:xfrm>
            <a:off x="9904412" y="6172200"/>
            <a:ext cx="160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7"/>
          <p:cNvSpPr txBox="1"/>
          <p:nvPr>
            <p:ph idx="11" type="ftr"/>
          </p:nvPr>
        </p:nvSpPr>
        <p:spPr>
          <a:xfrm>
            <a:off x="684212" y="6172200"/>
            <a:ext cx="7543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7"/>
          <p:cNvSpPr txBox="1"/>
          <p:nvPr>
            <p:ph idx="12" type="sldNum"/>
          </p:nvPr>
        </p:nvSpPr>
        <p:spPr>
          <a:xfrm>
            <a:off x="10363200" y="5578475"/>
            <a:ext cx="11421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>
            <p:ph type="title"/>
          </p:nvPr>
        </p:nvSpPr>
        <p:spPr>
          <a:xfrm rot="5400000">
            <a:off x="7427912" y="1943100"/>
            <a:ext cx="4572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8"/>
          <p:cNvSpPr txBox="1"/>
          <p:nvPr>
            <p:ph idx="1" type="body"/>
          </p:nvPr>
        </p:nvSpPr>
        <p:spPr>
          <a:xfrm rot="5400000">
            <a:off x="1943200" y="-571500"/>
            <a:ext cx="5308500" cy="78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rtl="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rtl="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132" name="Google Shape;132;p18"/>
          <p:cNvSpPr txBox="1"/>
          <p:nvPr>
            <p:ph idx="10" type="dt"/>
          </p:nvPr>
        </p:nvSpPr>
        <p:spPr>
          <a:xfrm>
            <a:off x="9904412" y="6172200"/>
            <a:ext cx="160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8"/>
          <p:cNvSpPr txBox="1"/>
          <p:nvPr>
            <p:ph idx="11" type="ftr"/>
          </p:nvPr>
        </p:nvSpPr>
        <p:spPr>
          <a:xfrm>
            <a:off x="684212" y="6172200"/>
            <a:ext cx="7543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10363200" y="5578475"/>
            <a:ext cx="11421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 txBox="1"/>
          <p:nvPr>
            <p:ph type="title"/>
          </p:nvPr>
        </p:nvSpPr>
        <p:spPr>
          <a:xfrm>
            <a:off x="684212" y="4487332"/>
            <a:ext cx="8534400" cy="15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" type="body"/>
          </p:nvPr>
        </p:nvSpPr>
        <p:spPr>
          <a:xfrm>
            <a:off x="684212" y="685800"/>
            <a:ext cx="8534400" cy="36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0040" lvl="0" marL="457200" rtl="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rtl="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10" type="dt"/>
          </p:nvPr>
        </p:nvSpPr>
        <p:spPr>
          <a:xfrm>
            <a:off x="9904412" y="6172200"/>
            <a:ext cx="160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1" type="ftr"/>
          </p:nvPr>
        </p:nvSpPr>
        <p:spPr>
          <a:xfrm>
            <a:off x="684212" y="6172200"/>
            <a:ext cx="7543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12" type="sldNum"/>
          </p:nvPr>
        </p:nvSpPr>
        <p:spPr>
          <a:xfrm>
            <a:off x="10363200" y="5578475"/>
            <a:ext cx="11421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/>
          <p:nvPr>
            <p:ph type="title"/>
          </p:nvPr>
        </p:nvSpPr>
        <p:spPr>
          <a:xfrm>
            <a:off x="684211" y="2006600"/>
            <a:ext cx="8534400" cy="228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b="0" sz="36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684213" y="4495800"/>
            <a:ext cx="85344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0F486F"/>
                </a:solidFill>
              </a:defRPr>
            </a:lvl1pPr>
            <a:lvl2pPr indent="-228600" lvl="1" marL="914400" rtl="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rtl="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rtl="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rtl="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9904412" y="6172200"/>
            <a:ext cx="160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1" type="ftr"/>
          </p:nvPr>
        </p:nvSpPr>
        <p:spPr>
          <a:xfrm>
            <a:off x="684212" y="6172200"/>
            <a:ext cx="7543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10363200" y="5578475"/>
            <a:ext cx="11421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/>
          <p:nvPr>
            <p:ph type="title"/>
          </p:nvPr>
        </p:nvSpPr>
        <p:spPr>
          <a:xfrm>
            <a:off x="684212" y="4487332"/>
            <a:ext cx="8534400" cy="15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" type="body"/>
          </p:nvPr>
        </p:nvSpPr>
        <p:spPr>
          <a:xfrm>
            <a:off x="684211" y="685800"/>
            <a:ext cx="4937700" cy="36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0040" lvl="0" marL="457200" rtl="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rtl="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2" type="body"/>
          </p:nvPr>
        </p:nvSpPr>
        <p:spPr>
          <a:xfrm>
            <a:off x="5808133" y="685801"/>
            <a:ext cx="4934400" cy="36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0040" lvl="0" marL="457200" rtl="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rtl="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0" type="dt"/>
          </p:nvPr>
        </p:nvSpPr>
        <p:spPr>
          <a:xfrm>
            <a:off x="9904412" y="6172200"/>
            <a:ext cx="160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1" type="ftr"/>
          </p:nvPr>
        </p:nvSpPr>
        <p:spPr>
          <a:xfrm>
            <a:off x="684212" y="6172200"/>
            <a:ext cx="7543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2" type="sldNum"/>
          </p:nvPr>
        </p:nvSpPr>
        <p:spPr>
          <a:xfrm>
            <a:off x="10363200" y="5578475"/>
            <a:ext cx="11421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/>
          <p:nvPr>
            <p:ph type="title"/>
          </p:nvPr>
        </p:nvSpPr>
        <p:spPr>
          <a:xfrm>
            <a:off x="684212" y="4487332"/>
            <a:ext cx="8534400" cy="15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" type="body"/>
          </p:nvPr>
        </p:nvSpPr>
        <p:spPr>
          <a:xfrm>
            <a:off x="972080" y="685800"/>
            <a:ext cx="46497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560"/>
              </a:spcBef>
              <a:spcAft>
                <a:spcPts val="0"/>
              </a:spcAft>
              <a:buSzPts val="2240"/>
              <a:buNone/>
              <a:defRPr b="0" sz="2800">
                <a:solidFill>
                  <a:schemeClr val="lt1"/>
                </a:solidFill>
              </a:defRPr>
            </a:lvl1pPr>
            <a:lvl2pPr indent="-228600" lvl="1" marL="914400" rtl="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rtl="0" algn="l">
              <a:spcBef>
                <a:spcPts val="6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rtl="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rtl="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rtl="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rtl="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rtl="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rtl="0" algn="l">
              <a:spcBef>
                <a:spcPts val="600"/>
              </a:spcBef>
              <a:spcAft>
                <a:spcPts val="60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50" name="Google Shape;50;p6"/>
          <p:cNvSpPr txBox="1"/>
          <p:nvPr>
            <p:ph idx="2" type="body"/>
          </p:nvPr>
        </p:nvSpPr>
        <p:spPr>
          <a:xfrm>
            <a:off x="684211" y="1270529"/>
            <a:ext cx="4937700" cy="30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rtl="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rtl="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3" type="body"/>
          </p:nvPr>
        </p:nvSpPr>
        <p:spPr>
          <a:xfrm>
            <a:off x="6079066" y="685800"/>
            <a:ext cx="46650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560"/>
              </a:spcBef>
              <a:spcAft>
                <a:spcPts val="0"/>
              </a:spcAft>
              <a:buSzPts val="2240"/>
              <a:buNone/>
              <a:defRPr b="0" sz="2800">
                <a:solidFill>
                  <a:schemeClr val="lt1"/>
                </a:solidFill>
              </a:defRPr>
            </a:lvl1pPr>
            <a:lvl2pPr indent="-228600" lvl="1" marL="914400" rtl="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rtl="0" algn="l">
              <a:spcBef>
                <a:spcPts val="6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rtl="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rtl="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rtl="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rtl="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rtl="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rtl="0" algn="l">
              <a:spcBef>
                <a:spcPts val="600"/>
              </a:spcBef>
              <a:spcAft>
                <a:spcPts val="60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52" name="Google Shape;52;p6"/>
          <p:cNvSpPr txBox="1"/>
          <p:nvPr>
            <p:ph idx="4" type="body"/>
          </p:nvPr>
        </p:nvSpPr>
        <p:spPr>
          <a:xfrm>
            <a:off x="5806545" y="1262062"/>
            <a:ext cx="4929300" cy="30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rtl="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rtl="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10" type="dt"/>
          </p:nvPr>
        </p:nvSpPr>
        <p:spPr>
          <a:xfrm>
            <a:off x="9904412" y="6172200"/>
            <a:ext cx="160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11" type="ftr"/>
          </p:nvPr>
        </p:nvSpPr>
        <p:spPr>
          <a:xfrm>
            <a:off x="684212" y="6172200"/>
            <a:ext cx="7543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12" type="sldNum"/>
          </p:nvPr>
        </p:nvSpPr>
        <p:spPr>
          <a:xfrm>
            <a:off x="10363200" y="5578475"/>
            <a:ext cx="11421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/>
          <p:nvPr>
            <p:ph type="title"/>
          </p:nvPr>
        </p:nvSpPr>
        <p:spPr>
          <a:xfrm>
            <a:off x="684212" y="4487332"/>
            <a:ext cx="8534400" cy="15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0" type="dt"/>
          </p:nvPr>
        </p:nvSpPr>
        <p:spPr>
          <a:xfrm>
            <a:off x="9904412" y="6172200"/>
            <a:ext cx="160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1" type="ftr"/>
          </p:nvPr>
        </p:nvSpPr>
        <p:spPr>
          <a:xfrm>
            <a:off x="684212" y="6172200"/>
            <a:ext cx="7543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2" type="sldNum"/>
          </p:nvPr>
        </p:nvSpPr>
        <p:spPr>
          <a:xfrm>
            <a:off x="10363200" y="5578475"/>
            <a:ext cx="11421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 txBox="1"/>
          <p:nvPr>
            <p:ph idx="10" type="dt"/>
          </p:nvPr>
        </p:nvSpPr>
        <p:spPr>
          <a:xfrm>
            <a:off x="9904412" y="6172200"/>
            <a:ext cx="160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1" type="ftr"/>
          </p:nvPr>
        </p:nvSpPr>
        <p:spPr>
          <a:xfrm>
            <a:off x="684212" y="6172200"/>
            <a:ext cx="7543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2" type="sldNum"/>
          </p:nvPr>
        </p:nvSpPr>
        <p:spPr>
          <a:xfrm>
            <a:off x="10363200" y="5578475"/>
            <a:ext cx="11421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/>
          <p:nvPr>
            <p:ph type="title"/>
          </p:nvPr>
        </p:nvSpPr>
        <p:spPr>
          <a:xfrm>
            <a:off x="7085012" y="685800"/>
            <a:ext cx="3657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b="0" sz="24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1" type="body"/>
          </p:nvPr>
        </p:nvSpPr>
        <p:spPr>
          <a:xfrm>
            <a:off x="684212" y="685800"/>
            <a:ext cx="5943600" cy="53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0040" lvl="0" marL="457200" rtl="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rtl="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rtl="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7085012" y="2209799"/>
            <a:ext cx="3657600" cy="20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/>
            </a:lvl1pPr>
            <a:lvl2pPr indent="-228600" lvl="1" marL="914400" rtl="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rtl="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rtl="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rtl="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rtl="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rtl="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rtl="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rtl="0" algn="l">
              <a:spcBef>
                <a:spcPts val="600"/>
              </a:spcBef>
              <a:spcAft>
                <a:spcPts val="60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69" name="Google Shape;69;p9"/>
          <p:cNvSpPr txBox="1"/>
          <p:nvPr>
            <p:ph idx="10" type="dt"/>
          </p:nvPr>
        </p:nvSpPr>
        <p:spPr>
          <a:xfrm>
            <a:off x="9904412" y="6172200"/>
            <a:ext cx="160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1" type="ftr"/>
          </p:nvPr>
        </p:nvSpPr>
        <p:spPr>
          <a:xfrm>
            <a:off x="684212" y="6172200"/>
            <a:ext cx="7543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12" type="sldNum"/>
          </p:nvPr>
        </p:nvSpPr>
        <p:spPr>
          <a:xfrm>
            <a:off x="10363200" y="5578475"/>
            <a:ext cx="11421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/>
          <p:nvPr>
            <p:ph type="title"/>
          </p:nvPr>
        </p:nvSpPr>
        <p:spPr>
          <a:xfrm>
            <a:off x="4722812" y="1447800"/>
            <a:ext cx="6019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sz="2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0"/>
          <p:cNvSpPr/>
          <p:nvPr>
            <p:ph idx="2" type="pic"/>
          </p:nvPr>
        </p:nvSpPr>
        <p:spPr>
          <a:xfrm>
            <a:off x="989012" y="914400"/>
            <a:ext cx="3281100" cy="4572000"/>
          </a:xfrm>
          <a:prstGeom prst="snip2DiagRect">
            <a:avLst>
              <a:gd fmla="val 10815" name="adj1"/>
              <a:gd fmla="val 0" name="adj2"/>
            </a:avLst>
          </a:prstGeom>
          <a:noFill/>
          <a:ln cap="flat" cmpd="sng" w="15875">
            <a:solidFill>
              <a:schemeClr val="l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10"/>
          <p:cNvSpPr txBox="1"/>
          <p:nvPr>
            <p:ph idx="1" type="body"/>
          </p:nvPr>
        </p:nvSpPr>
        <p:spPr>
          <a:xfrm>
            <a:off x="4722812" y="2777066"/>
            <a:ext cx="6021300" cy="20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rtl="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rtl="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rtl="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rtl="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rtl="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rtl="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rtl="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rtl="0" algn="l">
              <a:spcBef>
                <a:spcPts val="600"/>
              </a:spcBef>
              <a:spcAft>
                <a:spcPts val="60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76" name="Google Shape;76;p10"/>
          <p:cNvSpPr txBox="1"/>
          <p:nvPr>
            <p:ph idx="10" type="dt"/>
          </p:nvPr>
        </p:nvSpPr>
        <p:spPr>
          <a:xfrm>
            <a:off x="9904412" y="6172200"/>
            <a:ext cx="160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11" type="ftr"/>
          </p:nvPr>
        </p:nvSpPr>
        <p:spPr>
          <a:xfrm>
            <a:off x="684212" y="6172200"/>
            <a:ext cx="7543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0"/>
          <p:cNvSpPr txBox="1"/>
          <p:nvPr>
            <p:ph idx="12" type="sldNum"/>
          </p:nvPr>
        </p:nvSpPr>
        <p:spPr>
          <a:xfrm>
            <a:off x="10363200" y="5578475"/>
            <a:ext cx="11421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D2EF"/>
            </a:gs>
            <a:gs pos="10000">
              <a:srgbClr val="62D2EF"/>
            </a:gs>
            <a:gs pos="100000">
              <a:srgbClr val="05578D"/>
            </a:gs>
          </a:gsLst>
          <a:lin ang="6119877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9206826" y="2963333"/>
            <a:ext cx="2982001" cy="3209011"/>
            <a:chOff x="9206826" y="2963333"/>
            <a:chExt cx="2982001" cy="3209011"/>
          </a:xfrm>
        </p:grpSpPr>
        <p:cxnSp>
          <p:nvCxnSpPr>
            <p:cNvPr id="7" name="Google Shape;7;p1"/>
            <p:cNvCxnSpPr/>
            <p:nvPr/>
          </p:nvCxnSpPr>
          <p:spPr>
            <a:xfrm flipH="1">
              <a:off x="11275926" y="2963333"/>
              <a:ext cx="912900" cy="912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" name="Google Shape;8;p1"/>
            <p:cNvCxnSpPr/>
            <p:nvPr/>
          </p:nvCxnSpPr>
          <p:spPr>
            <a:xfrm flipH="1">
              <a:off x="9206826" y="3190344"/>
              <a:ext cx="2982000" cy="2982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" name="Google Shape;9;p1"/>
            <p:cNvCxnSpPr/>
            <p:nvPr/>
          </p:nvCxnSpPr>
          <p:spPr>
            <a:xfrm flipH="1">
              <a:off x="10292226" y="3285067"/>
              <a:ext cx="1896600" cy="1896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" name="Google Shape;10;p1"/>
            <p:cNvCxnSpPr/>
            <p:nvPr/>
          </p:nvCxnSpPr>
          <p:spPr>
            <a:xfrm flipH="1">
              <a:off x="10443125" y="3131080"/>
              <a:ext cx="1745700" cy="17457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" name="Google Shape;11;p1"/>
            <p:cNvCxnSpPr/>
            <p:nvPr/>
          </p:nvCxnSpPr>
          <p:spPr>
            <a:xfrm flipH="1">
              <a:off x="10918927" y="3683001"/>
              <a:ext cx="1269900" cy="12699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2" name="Google Shape;12;p1"/>
          <p:cNvSpPr txBox="1"/>
          <p:nvPr>
            <p:ph type="title"/>
          </p:nvPr>
        </p:nvSpPr>
        <p:spPr>
          <a:xfrm>
            <a:off x="684212" y="4487332"/>
            <a:ext cx="8534400" cy="15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684212" y="685800"/>
            <a:ext cx="8534400" cy="36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0" type="dt"/>
          </p:nvPr>
        </p:nvSpPr>
        <p:spPr>
          <a:xfrm>
            <a:off x="9904412" y="6172200"/>
            <a:ext cx="1600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1" type="ftr"/>
          </p:nvPr>
        </p:nvSpPr>
        <p:spPr>
          <a:xfrm>
            <a:off x="684212" y="6172200"/>
            <a:ext cx="7543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10363200" y="5578475"/>
            <a:ext cx="11421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3200" u="none" cap="none" strike="noStrik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3200" u="none" cap="none" strike="noStrik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3200" u="none" cap="none" strike="noStrik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3200" u="none" cap="none" strike="noStrik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3200" u="none" cap="none" strike="noStrik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3200" u="none" cap="none" strike="noStrik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3200" u="none" cap="none" strike="noStrik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3200" u="none" cap="none" strike="noStrik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3200" u="none" cap="none" strike="noStrike">
                <a:solidFill>
                  <a:srgbClr val="09304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Relationship Id="rId4" Type="http://schemas.openxmlformats.org/officeDocument/2006/relationships/hyperlink" Target="https://github.com/epquito/pokeclone_capstone" TargetMode="External"/><Relationship Id="rId5" Type="http://schemas.openxmlformats.org/officeDocument/2006/relationships/hyperlink" Target="https://github.com/epquito/terraform-pokeclone" TargetMode="External"/><Relationship Id="rId6" Type="http://schemas.openxmlformats.org/officeDocument/2006/relationships/hyperlink" Target="https://github.com/epquito/terraform-pokeclone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Relationship Id="rId4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2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linkedin.com/in/edwin-quito-331b28291" TargetMode="External"/><Relationship Id="rId4" Type="http://schemas.openxmlformats.org/officeDocument/2006/relationships/hyperlink" Target="http://github.com/epquito" TargetMode="External"/><Relationship Id="rId9" Type="http://schemas.openxmlformats.org/officeDocument/2006/relationships/hyperlink" Target="http://github.com/hxin1123" TargetMode="External"/><Relationship Id="rId5" Type="http://schemas.openxmlformats.org/officeDocument/2006/relationships/hyperlink" Target="http://linkedin.com/in/stephanlamoureux" TargetMode="External"/><Relationship Id="rId6" Type="http://schemas.openxmlformats.org/officeDocument/2006/relationships/hyperlink" Target="http://github.com/stephanlamoureux" TargetMode="External"/><Relationship Id="rId7" Type="http://schemas.openxmlformats.org/officeDocument/2006/relationships/hyperlink" Target="https://wheresteve.codes/" TargetMode="External"/><Relationship Id="rId8" Type="http://schemas.openxmlformats.org/officeDocument/2006/relationships/hyperlink" Target="http://www.linkedin.com/in/xinxin-hou-sunshin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hyperlink" Target="https://github.com/phubui1996/pokeclone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20.png"/><Relationship Id="rId6" Type="http://schemas.openxmlformats.org/officeDocument/2006/relationships/image" Target="../media/image3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3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Relationship Id="rId4" Type="http://schemas.openxmlformats.org/officeDocument/2006/relationships/image" Target="../media/image13.png"/><Relationship Id="rId5" Type="http://schemas.openxmlformats.org/officeDocument/2006/relationships/image" Target="../media/image3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D2EF"/>
            </a:gs>
            <a:gs pos="10000">
              <a:srgbClr val="62D2EF"/>
            </a:gs>
            <a:gs pos="100000">
              <a:srgbClr val="05578D"/>
            </a:gs>
          </a:gsLst>
          <a:lin ang="6120000" scaled="0"/>
        </a:gra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2D2EF"/>
              </a:gs>
              <a:gs pos="10000">
                <a:srgbClr val="62D2EF"/>
              </a:gs>
              <a:gs pos="100000">
                <a:srgbClr val="05578D"/>
              </a:gs>
            </a:gsLst>
            <a:lin ang="61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A colorful light bulb with business icons" id="140" name="Google Shape;140;p19"/>
          <p:cNvPicPr preferRelativeResize="0"/>
          <p:nvPr/>
        </p:nvPicPr>
        <p:blipFill rotWithShape="1">
          <a:blip r:embed="rId3">
            <a:alphaModFix amt="15000"/>
          </a:blip>
          <a:srcRect b="9860" l="0" r="0" t="97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 txBox="1"/>
          <p:nvPr>
            <p:ph type="ctrTitle"/>
          </p:nvPr>
        </p:nvSpPr>
        <p:spPr>
          <a:xfrm>
            <a:off x="684212" y="685799"/>
            <a:ext cx="8001000" cy="297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b="1" lang="en-US"/>
              <a:t>POKECLONE DEVOPS CAPSTONE PROJECT</a:t>
            </a:r>
            <a:endParaRPr b="1"/>
          </a:p>
        </p:txBody>
      </p:sp>
      <p:sp>
        <p:nvSpPr>
          <p:cNvPr id="142" name="Google Shape;142;p19"/>
          <p:cNvSpPr txBox="1"/>
          <p:nvPr>
            <p:ph idx="1" type="subTitle"/>
          </p:nvPr>
        </p:nvSpPr>
        <p:spPr>
          <a:xfrm>
            <a:off x="684212" y="3843867"/>
            <a:ext cx="6400800" cy="19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>
                <a:solidFill>
                  <a:schemeClr val="lt1"/>
                </a:solidFill>
              </a:rPr>
              <a:t>By PokeVets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20"/>
              </a:spcBef>
              <a:spcAft>
                <a:spcPts val="0"/>
              </a:spcAft>
              <a:buSzPts val="1680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Docker &amp; Kubernetes Repository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20"/>
              </a:spcBef>
              <a:spcAft>
                <a:spcPts val="0"/>
              </a:spcAft>
              <a:buSzPts val="1680"/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Terraform</a:t>
            </a:r>
            <a:r>
              <a:rPr lang="en-US" u="sng">
                <a:solidFill>
                  <a:schemeClr val="hlink"/>
                </a:solidFill>
                <a:hlinkClick r:id="rId6"/>
              </a:rPr>
              <a:t> Repository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43" name="Google Shape;143;p19"/>
          <p:cNvGrpSpPr/>
          <p:nvPr/>
        </p:nvGrpSpPr>
        <p:grpSpPr>
          <a:xfrm>
            <a:off x="6108170" y="9144"/>
            <a:ext cx="6080656" cy="6163733"/>
            <a:chOff x="6108170" y="8467"/>
            <a:chExt cx="6080656" cy="6163733"/>
          </a:xfrm>
        </p:grpSpPr>
        <p:cxnSp>
          <p:nvCxnSpPr>
            <p:cNvPr id="144" name="Google Shape;144;p19"/>
            <p:cNvCxnSpPr/>
            <p:nvPr/>
          </p:nvCxnSpPr>
          <p:spPr>
            <a:xfrm flipH="1">
              <a:off x="8228012" y="8467"/>
              <a:ext cx="3810000" cy="38100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" name="Google Shape;145;p19"/>
            <p:cNvCxnSpPr/>
            <p:nvPr/>
          </p:nvCxnSpPr>
          <p:spPr>
            <a:xfrm flipH="1">
              <a:off x="6108170" y="91545"/>
              <a:ext cx="6080655" cy="6080655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" name="Google Shape;146;p19"/>
            <p:cNvCxnSpPr/>
            <p:nvPr/>
          </p:nvCxnSpPr>
          <p:spPr>
            <a:xfrm flipH="1">
              <a:off x="7235825" y="228600"/>
              <a:ext cx="4953000" cy="495300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" name="Google Shape;147;p19"/>
            <p:cNvCxnSpPr/>
            <p:nvPr/>
          </p:nvCxnSpPr>
          <p:spPr>
            <a:xfrm flipH="1">
              <a:off x="7335837" y="32278"/>
              <a:ext cx="4852989" cy="4852989"/>
            </a:xfrm>
            <a:prstGeom prst="straightConnector1">
              <a:avLst/>
            </a:prstGeom>
            <a:noFill/>
            <a:ln cap="flat" cmpd="sng" w="317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8" name="Google Shape;148;p19"/>
            <p:cNvCxnSpPr/>
            <p:nvPr/>
          </p:nvCxnSpPr>
          <p:spPr>
            <a:xfrm flipH="1">
              <a:off x="7845426" y="609601"/>
              <a:ext cx="4343399" cy="4343399"/>
            </a:xfrm>
            <a:prstGeom prst="straightConnector1">
              <a:avLst/>
            </a:prstGeom>
            <a:noFill/>
            <a:ln cap="flat" cmpd="sng" w="317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/>
          <p:nvPr>
            <p:ph type="title"/>
          </p:nvPr>
        </p:nvSpPr>
        <p:spPr>
          <a:xfrm>
            <a:off x="1426612" y="9"/>
            <a:ext cx="8534400" cy="1155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entury Gothic"/>
              <a:buNone/>
            </a:pPr>
            <a:r>
              <a:rPr b="1" lang="en-US" cap="none"/>
              <a:t>Terraform: Infrastructure As Code For</a:t>
            </a:r>
            <a:r>
              <a:rPr b="1" lang="en-US"/>
              <a:t> RDS</a:t>
            </a:r>
            <a:endParaRPr b="1"/>
          </a:p>
        </p:txBody>
      </p:sp>
      <p:pic>
        <p:nvPicPr>
          <p:cNvPr id="263" name="Google Shape;2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50" y="5147500"/>
            <a:ext cx="11832899" cy="1346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4" name="Google Shape;26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550" y="2989350"/>
            <a:ext cx="11832901" cy="179166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65" name="Google Shape;265;p28"/>
          <p:cNvSpPr txBox="1"/>
          <p:nvPr/>
        </p:nvSpPr>
        <p:spPr>
          <a:xfrm>
            <a:off x="142875" y="916075"/>
            <a:ext cx="11832900" cy="21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RDS configuration is a basic deployment of a PostgreSQL database that’s being used for storing information from the Pokeclone application that uses EKS with Configmaps to access the database.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Also creates a snapshot called “pokeclone-db-snapshot-schedule” using AWS EventBridge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2000">
              <a:solidFill>
                <a:srgbClr val="0F48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475" y="2504150"/>
            <a:ext cx="8002676" cy="3894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71" name="Google Shape;271;p29"/>
          <p:cNvSpPr txBox="1"/>
          <p:nvPr/>
        </p:nvSpPr>
        <p:spPr>
          <a:xfrm>
            <a:off x="672963" y="1308275"/>
            <a:ext cx="104634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AWS EventBridge schedule creates a snapshot every 10 minutes in this version for testing purposes. The cron schedule will 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change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into a weekly schedule.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2" name="Google Shape;272;p29"/>
          <p:cNvSpPr txBox="1"/>
          <p:nvPr/>
        </p:nvSpPr>
        <p:spPr>
          <a:xfrm>
            <a:off x="1895475" y="375500"/>
            <a:ext cx="8002800" cy="47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AWS EventBridge</a:t>
            </a:r>
            <a:endParaRPr b="1" sz="36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 txBox="1"/>
          <p:nvPr/>
        </p:nvSpPr>
        <p:spPr>
          <a:xfrm>
            <a:off x="672963" y="1308275"/>
            <a:ext cx="104634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AWS SNS Topics for DB snapshots, EKS node autoscaling, and EKS cluster.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8" name="Google Shape;278;p30"/>
          <p:cNvSpPr txBox="1"/>
          <p:nvPr/>
        </p:nvSpPr>
        <p:spPr>
          <a:xfrm>
            <a:off x="4651063" y="375500"/>
            <a:ext cx="2339100" cy="47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AWS SNS</a:t>
            </a:r>
            <a:endParaRPr b="1" sz="3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9" name="Google Shape;2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74750"/>
            <a:ext cx="11887199" cy="284713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1"/>
          <p:cNvSpPr txBox="1"/>
          <p:nvPr>
            <p:ph type="title"/>
          </p:nvPr>
        </p:nvSpPr>
        <p:spPr>
          <a:xfrm>
            <a:off x="1564312" y="136209"/>
            <a:ext cx="8534400" cy="1155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b="1" lang="en-US" cap="none"/>
              <a:t>Terraform: Infrastructure As Code EKS</a:t>
            </a:r>
            <a:endParaRPr b="1"/>
          </a:p>
        </p:txBody>
      </p:sp>
      <p:pic>
        <p:nvPicPr>
          <p:cNvPr id="285" name="Google Shape;2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23773"/>
            <a:ext cx="11887202" cy="18828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86" name="Google Shape;286;p31"/>
          <p:cNvSpPr txBox="1"/>
          <p:nvPr/>
        </p:nvSpPr>
        <p:spPr>
          <a:xfrm>
            <a:off x="94400" y="1194700"/>
            <a:ext cx="11754000" cy="30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EKS terraform configurations consists of various parts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○"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IAM roles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○"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Worker Nodes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○"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OIDC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○"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EBS CSI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○"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Cloudwatch monitoring/dashboard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○"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Route 53(Couldn’t deploy since the resource is very costly)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All of names listed above are the names of the Terraform configuration files that allow the creation of the cluster 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"/>
          <p:cNvSpPr txBox="1"/>
          <p:nvPr>
            <p:ph type="title"/>
          </p:nvPr>
        </p:nvSpPr>
        <p:spPr>
          <a:xfrm>
            <a:off x="1525162" y="-88691"/>
            <a:ext cx="8534400" cy="1155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i="0" lang="en-US" u="none" cap="none" strike="noStrike">
                <a:latin typeface="Arial"/>
                <a:ea typeface="Arial"/>
                <a:cs typeface="Arial"/>
                <a:sym typeface="Arial"/>
              </a:rPr>
              <a:t>CloudWatch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cap="none">
                <a:latin typeface="Arial"/>
                <a:ea typeface="Arial"/>
                <a:cs typeface="Arial"/>
                <a:sym typeface="Arial"/>
              </a:rPr>
              <a:t>M</a:t>
            </a:r>
            <a:r>
              <a:rPr b="1" i="0" lang="en-US" u="none" cap="none" strike="noStrike">
                <a:latin typeface="Arial"/>
                <a:ea typeface="Arial"/>
                <a:cs typeface="Arial"/>
                <a:sym typeface="Arial"/>
              </a:rPr>
              <a:t>onitoring Dashboard</a:t>
            </a:r>
            <a:endParaRPr b="1" cap="none"/>
          </a:p>
        </p:txBody>
      </p:sp>
      <p:pic>
        <p:nvPicPr>
          <p:cNvPr id="292" name="Google Shape;2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7624" y="2752950"/>
            <a:ext cx="6889450" cy="17918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3" name="Google Shape;29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6888" y="4623425"/>
            <a:ext cx="7865651" cy="2151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4" name="Google Shape;29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5086" y="992151"/>
            <a:ext cx="6189273" cy="1682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2951" y="1502975"/>
            <a:ext cx="5485247" cy="4175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0" name="Google Shape;300;p33"/>
          <p:cNvSpPr txBox="1"/>
          <p:nvPr>
            <p:ph type="title"/>
          </p:nvPr>
        </p:nvSpPr>
        <p:spPr>
          <a:xfrm>
            <a:off x="1633162" y="125084"/>
            <a:ext cx="8534400" cy="1155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b="1" lang="en-US"/>
              <a:t>Containerization With </a:t>
            </a:r>
            <a:r>
              <a:rPr b="1" lang="en-US" cap="none"/>
              <a:t>Docke</a:t>
            </a:r>
            <a:r>
              <a:rPr b="1" lang="en-US"/>
              <a:t>r</a:t>
            </a:r>
            <a:endParaRPr b="1"/>
          </a:p>
        </p:txBody>
      </p:sp>
      <p:sp>
        <p:nvSpPr>
          <p:cNvPr id="301" name="Google Shape;301;p33"/>
          <p:cNvSpPr txBox="1"/>
          <p:nvPr>
            <p:ph idx="1" type="body"/>
          </p:nvPr>
        </p:nvSpPr>
        <p:spPr>
          <a:xfrm>
            <a:off x="684212" y="1483742"/>
            <a:ext cx="8534400" cy="41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Why use Docker?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▶"/>
            </a:pPr>
            <a:r>
              <a:rPr lang="en-US"/>
              <a:t>Consistency Across Environments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▶"/>
            </a:pPr>
            <a:r>
              <a:rPr lang="en-US"/>
              <a:t>Isolation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▶"/>
            </a:pPr>
            <a:r>
              <a:rPr lang="en-US"/>
              <a:t>Resource Efficiency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▶"/>
            </a:pPr>
            <a:r>
              <a:rPr lang="en-US"/>
              <a:t>Rapid Deployment and Scaling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▶"/>
            </a:pPr>
            <a:r>
              <a:rPr lang="en-US"/>
              <a:t>Version Control and Rollback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775" y="1760500"/>
            <a:ext cx="3301550" cy="48222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7" name="Google Shape;307;p34"/>
          <p:cNvSpPr txBox="1"/>
          <p:nvPr>
            <p:ph idx="4294967295" type="title"/>
          </p:nvPr>
        </p:nvSpPr>
        <p:spPr>
          <a:xfrm>
            <a:off x="684212" y="353684"/>
            <a:ext cx="8534400" cy="1155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b="1" i="0" lang="en-US" sz="4000" cap="none">
                <a:latin typeface="Arial"/>
                <a:ea typeface="Arial"/>
                <a:cs typeface="Arial"/>
                <a:sym typeface="Arial"/>
              </a:rPr>
              <a:t>Kubernetes </a:t>
            </a:r>
            <a:r>
              <a:rPr b="1" lang="en-US" sz="4000">
                <a:latin typeface="Arial"/>
                <a:ea typeface="Arial"/>
                <a:cs typeface="Arial"/>
                <a:sym typeface="Arial"/>
              </a:rPr>
              <a:t>Orchestration</a:t>
            </a:r>
            <a:br>
              <a:rPr b="1" i="0" lang="en-US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308" name="Google Shape;308;p34"/>
          <p:cNvSpPr txBox="1"/>
          <p:nvPr>
            <p:ph idx="4294967295" type="body"/>
          </p:nvPr>
        </p:nvSpPr>
        <p:spPr>
          <a:xfrm>
            <a:off x="656750" y="1686800"/>
            <a:ext cx="8369400" cy="37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Key Benefits: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▶"/>
            </a:pPr>
            <a:r>
              <a:rPr lang="en-US"/>
              <a:t>Scalability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▶"/>
            </a:pPr>
            <a:r>
              <a:rPr lang="en-US"/>
              <a:t>High Availability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▶"/>
            </a:pPr>
            <a:r>
              <a:rPr lang="en-US"/>
              <a:t>Load Balancing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▶"/>
            </a:pPr>
            <a:r>
              <a:rPr lang="en-US"/>
              <a:t>Self-Healing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▶"/>
            </a:pPr>
            <a:r>
              <a:rPr lang="en-US"/>
              <a:t>Configuration Management</a:t>
            </a:r>
            <a:endParaRPr/>
          </a:p>
          <a:p>
            <a:pPr indent="-184150" lvl="0" marL="28575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184150" lvl="0" marL="28575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309" name="Google Shape;309;p34"/>
          <p:cNvSpPr txBox="1"/>
          <p:nvPr/>
        </p:nvSpPr>
        <p:spPr>
          <a:xfrm>
            <a:off x="684200" y="1229600"/>
            <a:ext cx="9492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Automates the deployment, scaling, and management of containerized applications, ensuring they run efficiently and resiliently.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5"/>
          <p:cNvSpPr txBox="1"/>
          <p:nvPr>
            <p:ph idx="4294967295" type="title"/>
          </p:nvPr>
        </p:nvSpPr>
        <p:spPr>
          <a:xfrm>
            <a:off x="684212" y="353684"/>
            <a:ext cx="8534400" cy="115593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b="1" lang="en-US" sz="4000">
                <a:latin typeface="Arial"/>
                <a:ea typeface="Arial"/>
                <a:cs typeface="Arial"/>
                <a:sym typeface="Arial"/>
              </a:rPr>
              <a:t>CI/CD	With Github Actions</a:t>
            </a:r>
            <a:br>
              <a:rPr b="1" i="0" lang="en-US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pic>
        <p:nvPicPr>
          <p:cNvPr id="315" name="Google Shape;31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3650" y="251098"/>
            <a:ext cx="3822526" cy="14687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6" name="Google Shape;31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3659" y="1926525"/>
            <a:ext cx="3822517" cy="472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17" name="Google Shape;317;p35"/>
          <p:cNvSpPr txBox="1"/>
          <p:nvPr/>
        </p:nvSpPr>
        <p:spPr>
          <a:xfrm>
            <a:off x="737425" y="1843200"/>
            <a:ext cx="6564300" cy="44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 pushes to the </a:t>
            </a:r>
            <a:r>
              <a:rPr b="1" i="1" lang="en-US" sz="2400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eks-rds</a:t>
            </a:r>
            <a:r>
              <a:rPr b="1" lang="en-US" sz="2400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branch:</a:t>
            </a:r>
            <a:endParaRPr b="1" sz="2400">
              <a:solidFill>
                <a:srgbClr val="0F48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F48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Char char="▶"/>
            </a:pPr>
            <a:r>
              <a:rPr lang="en-US" sz="2000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Frontend and backend Docker images are built</a:t>
            </a:r>
            <a:endParaRPr sz="2000">
              <a:solidFill>
                <a:srgbClr val="0F48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Char char="▶"/>
            </a:pPr>
            <a:r>
              <a:rPr lang="en-US" sz="2000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images are pushed to Dockerhub</a:t>
            </a:r>
            <a:endParaRPr sz="2000">
              <a:solidFill>
                <a:srgbClr val="0F48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Char char="▶"/>
            </a:pPr>
            <a:r>
              <a:rPr lang="en-US" sz="2000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kubeconfig is updated on the EKS cluster</a:t>
            </a:r>
            <a:endParaRPr sz="2000">
              <a:solidFill>
                <a:srgbClr val="0F48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Char char="▶"/>
            </a:pPr>
            <a:r>
              <a:rPr lang="en-US" sz="2000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All Kubernetes files are deployed</a:t>
            </a:r>
            <a:endParaRPr sz="2000">
              <a:solidFill>
                <a:srgbClr val="0F48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Char char="▶"/>
            </a:pPr>
            <a:r>
              <a:rPr lang="en-US" sz="2000">
                <a:solidFill>
                  <a:srgbClr val="0F486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Django migrations are applied</a:t>
            </a:r>
            <a:endParaRPr sz="2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F48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F48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F48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F48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F486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6"/>
          <p:cNvSpPr txBox="1"/>
          <p:nvPr>
            <p:ph idx="4294967295" type="title"/>
          </p:nvPr>
        </p:nvSpPr>
        <p:spPr>
          <a:xfrm>
            <a:off x="1674812" y="353684"/>
            <a:ext cx="8534400" cy="1155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QUESTIONS?</a:t>
            </a:r>
            <a:endParaRPr b="1" cap="none"/>
          </a:p>
        </p:txBody>
      </p:sp>
      <p:pic>
        <p:nvPicPr>
          <p:cNvPr id="323" name="Google Shape;32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2250" y="1860599"/>
            <a:ext cx="3119475" cy="2661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D2EF"/>
            </a:gs>
            <a:gs pos="10000">
              <a:srgbClr val="62D2EF"/>
            </a:gs>
            <a:gs pos="100000">
              <a:srgbClr val="05578D"/>
            </a:gs>
          </a:gsLst>
          <a:lin ang="6120000" scaled="0"/>
        </a:gra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/>
          <p:nvPr/>
        </p:nvSpPr>
        <p:spPr>
          <a:xfrm>
            <a:off x="103675" y="0"/>
            <a:ext cx="12192000" cy="6858000"/>
          </a:xfrm>
          <a:prstGeom prst="rect">
            <a:avLst/>
          </a:prstGeom>
          <a:gradFill>
            <a:gsLst>
              <a:gs pos="0">
                <a:srgbClr val="62D2EF"/>
              </a:gs>
              <a:gs pos="10000">
                <a:srgbClr val="62D2EF"/>
              </a:gs>
              <a:gs pos="100000">
                <a:srgbClr val="05578D"/>
              </a:gs>
            </a:gsLst>
            <a:lin ang="61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4" name="Google Shape;154;p20"/>
          <p:cNvSpPr txBox="1"/>
          <p:nvPr>
            <p:ph type="title"/>
          </p:nvPr>
        </p:nvSpPr>
        <p:spPr>
          <a:xfrm>
            <a:off x="684212" y="4487332"/>
            <a:ext cx="8534400" cy="1507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b="1" lang="en-US"/>
              <a:t>TEAM MEMBERS</a:t>
            </a:r>
            <a:endParaRPr b="1"/>
          </a:p>
        </p:txBody>
      </p:sp>
      <p:sp>
        <p:nvSpPr>
          <p:cNvPr id="155" name="Google Shape;155;p20"/>
          <p:cNvSpPr txBox="1"/>
          <p:nvPr>
            <p:ph idx="1" type="body"/>
          </p:nvPr>
        </p:nvSpPr>
        <p:spPr>
          <a:xfrm>
            <a:off x="684212" y="685800"/>
            <a:ext cx="7201200" cy="36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4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/>
              <a:t>Edwin Quito</a:t>
            </a:r>
            <a:endParaRPr sz="4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60"/>
              <a:t>        US Marines Veteran, AWS Cloud Practitioner</a:t>
            </a:r>
            <a:endParaRPr sz="2460"/>
          </a:p>
          <a:p>
            <a:pPr indent="-257810" lvl="2" marL="1200150" rtl="0" algn="l">
              <a:spcBef>
                <a:spcPts val="1000"/>
              </a:spcBef>
              <a:spcAft>
                <a:spcPts val="0"/>
              </a:spcAft>
              <a:buSzPct val="100000"/>
              <a:buChar char="▶"/>
            </a:pPr>
            <a:r>
              <a:rPr lang="en-US" sz="2500" u="sng">
                <a:solidFill>
                  <a:schemeClr val="hlink"/>
                </a:solidFill>
                <a:hlinkClick r:id="rId3"/>
              </a:rPr>
              <a:t>linkedin.com/in/edwin-quito-331b28291</a:t>
            </a:r>
            <a:endParaRPr sz="2500"/>
          </a:p>
          <a:p>
            <a:pPr indent="-257810" lvl="2" marL="1200150" rtl="0" algn="l">
              <a:spcBef>
                <a:spcPts val="1000"/>
              </a:spcBef>
              <a:spcAft>
                <a:spcPts val="0"/>
              </a:spcAft>
              <a:buSzPct val="100000"/>
              <a:buChar char="▶"/>
            </a:pPr>
            <a:r>
              <a:rPr lang="en-US" sz="2500" u="sng">
                <a:solidFill>
                  <a:schemeClr val="hlink"/>
                </a:solidFill>
                <a:hlinkClick r:id="rId4"/>
              </a:rPr>
              <a:t>github.com/epquito</a:t>
            </a:r>
            <a:endParaRPr sz="25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592"/>
              <a:t>Stephan Lamoureux</a:t>
            </a:r>
            <a:endParaRPr sz="3592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10"/>
              <a:t>        </a:t>
            </a:r>
            <a:r>
              <a:rPr lang="en-US" sz="2460"/>
              <a:t>US Army Veteran, AWS Cloud Practitioner</a:t>
            </a:r>
            <a:endParaRPr sz="2460"/>
          </a:p>
          <a:p>
            <a:pPr indent="-257810" lvl="2" marL="1200150" rtl="0" algn="l">
              <a:spcBef>
                <a:spcPts val="1000"/>
              </a:spcBef>
              <a:spcAft>
                <a:spcPts val="0"/>
              </a:spcAft>
              <a:buSzPct val="100000"/>
              <a:buChar char="▶"/>
            </a:pPr>
            <a:r>
              <a:rPr lang="en-US" sz="2500" u="sng">
                <a:solidFill>
                  <a:schemeClr val="hlink"/>
                </a:solidFill>
                <a:hlinkClick r:id="rId5"/>
              </a:rPr>
              <a:t>linkedin.com/in/stephanlamoureux</a:t>
            </a:r>
            <a:endParaRPr sz="2500"/>
          </a:p>
          <a:p>
            <a:pPr indent="-257810" lvl="2" marL="1200150" rtl="0" algn="l">
              <a:spcBef>
                <a:spcPts val="1000"/>
              </a:spcBef>
              <a:spcAft>
                <a:spcPts val="0"/>
              </a:spcAft>
              <a:buSzPct val="100000"/>
              <a:buChar char="▶"/>
            </a:pPr>
            <a:r>
              <a:rPr lang="en-US" sz="2500" u="sng">
                <a:solidFill>
                  <a:schemeClr val="hlink"/>
                </a:solidFill>
                <a:hlinkClick r:id="rId6"/>
              </a:rPr>
              <a:t>github.com/stephanlamoureux</a:t>
            </a:r>
            <a:endParaRPr sz="2500"/>
          </a:p>
          <a:p>
            <a:pPr indent="-257810" lvl="2" marL="1200150" rtl="0" algn="l">
              <a:spcBef>
                <a:spcPts val="1000"/>
              </a:spcBef>
              <a:spcAft>
                <a:spcPts val="0"/>
              </a:spcAft>
              <a:buSzPct val="100000"/>
              <a:buChar char="▶"/>
            </a:pPr>
            <a:r>
              <a:rPr lang="en-US" sz="2500" u="sng">
                <a:solidFill>
                  <a:schemeClr val="hlink"/>
                </a:solidFill>
                <a:hlinkClick r:id="rId7"/>
              </a:rPr>
              <a:t>wheresteve.codes</a:t>
            </a:r>
            <a:endParaRPr sz="25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500"/>
              <a:t>Xinxin Hou</a:t>
            </a:r>
            <a:endParaRPr sz="35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60"/>
              <a:t>         US Army Spouse, Bachelor Degree</a:t>
            </a:r>
            <a:endParaRPr sz="2460"/>
          </a:p>
          <a:p>
            <a:pPr indent="-257810" lvl="2" marL="1200150" rtl="0" algn="l">
              <a:spcBef>
                <a:spcPts val="1000"/>
              </a:spcBef>
              <a:spcAft>
                <a:spcPts val="0"/>
              </a:spcAft>
              <a:buSzPct val="100000"/>
              <a:buChar char="▶"/>
            </a:pPr>
            <a:r>
              <a:rPr lang="en-US" sz="2500" u="sng">
                <a:solidFill>
                  <a:schemeClr val="hlink"/>
                </a:solidFill>
                <a:hlinkClick r:id="rId8"/>
              </a:rPr>
              <a:t>www.linkedin.com/in/xinxin-hou-sunshine</a:t>
            </a:r>
            <a:endParaRPr sz="2500"/>
          </a:p>
          <a:p>
            <a:pPr indent="-257810" lvl="2" marL="1200150" rtl="0" algn="l">
              <a:spcBef>
                <a:spcPts val="1000"/>
              </a:spcBef>
              <a:spcAft>
                <a:spcPts val="0"/>
              </a:spcAft>
              <a:buSzPct val="100000"/>
              <a:buChar char="▶"/>
            </a:pPr>
            <a:r>
              <a:rPr lang="en-US" sz="2500" u="sng">
                <a:solidFill>
                  <a:schemeClr val="hlink"/>
                </a:solidFill>
                <a:hlinkClick r:id="rId9"/>
              </a:rPr>
              <a:t>github.com/hxin1123</a:t>
            </a:r>
            <a:endParaRPr sz="2500"/>
          </a:p>
          <a:p>
            <a:pPr indent="-184150" lvl="0" marL="285750" rtl="0" algn="l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</p:txBody>
      </p:sp>
      <p:pic>
        <p:nvPicPr>
          <p:cNvPr id="156" name="Google Shape;156;p20"/>
          <p:cNvPicPr preferRelativeResize="0"/>
          <p:nvPr/>
        </p:nvPicPr>
        <p:blipFill rotWithShape="1">
          <a:blip r:embed="rId10">
            <a:alphaModFix/>
          </a:blip>
          <a:srcRect b="0" l="806" r="806" t="0"/>
          <a:stretch/>
        </p:blipFill>
        <p:spPr>
          <a:xfrm>
            <a:off x="5789350" y="716721"/>
            <a:ext cx="4838150" cy="4838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157" name="Google Shape;157;p20"/>
          <p:cNvGrpSpPr/>
          <p:nvPr/>
        </p:nvGrpSpPr>
        <p:grpSpPr>
          <a:xfrm>
            <a:off x="9206969" y="2933837"/>
            <a:ext cx="2981858" cy="3208867"/>
            <a:chOff x="9206969" y="2963333"/>
            <a:chExt cx="2981858" cy="3208867"/>
          </a:xfrm>
        </p:grpSpPr>
        <p:cxnSp>
          <p:nvCxnSpPr>
            <p:cNvPr id="158" name="Google Shape;158;p20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9" name="Google Shape;159;p20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0" name="Google Shape;160;p20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1" name="Google Shape;161;p20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2" name="Google Shape;162;p20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3800" y="2090175"/>
            <a:ext cx="4949601" cy="369437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8" name="Google Shape;168;p21"/>
          <p:cNvSpPr txBox="1"/>
          <p:nvPr>
            <p:ph type="title"/>
          </p:nvPr>
        </p:nvSpPr>
        <p:spPr>
          <a:xfrm>
            <a:off x="684212" y="353684"/>
            <a:ext cx="8534400" cy="1155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b="1" lang="en-US"/>
              <a:t>PROJECT REVIEW</a:t>
            </a:r>
            <a:endParaRPr b="1"/>
          </a:p>
        </p:txBody>
      </p:sp>
      <p:sp>
        <p:nvSpPr>
          <p:cNvPr id="169" name="Google Shape;169;p21"/>
          <p:cNvSpPr txBox="1"/>
          <p:nvPr>
            <p:ph idx="1" type="body"/>
          </p:nvPr>
        </p:nvSpPr>
        <p:spPr>
          <a:xfrm>
            <a:off x="281825" y="1902463"/>
            <a:ext cx="6439200" cy="40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-313690" lvl="0" marL="457200" rtl="0" algn="just">
              <a:spcBef>
                <a:spcPts val="0"/>
              </a:spcBef>
              <a:spcAft>
                <a:spcPts val="0"/>
              </a:spcAft>
              <a:buSzPts val="1340"/>
              <a:buChar char="▶"/>
            </a:pPr>
            <a:r>
              <a:rPr lang="en-US" sz="1900"/>
              <a:t>Deployed this web application </a:t>
            </a:r>
            <a:r>
              <a:rPr lang="en-US" sz="1900" u="sng">
                <a:solidFill>
                  <a:schemeClr val="hlink"/>
                </a:solidFill>
                <a:hlinkClick r:id="rId4"/>
              </a:rPr>
              <a:t>PokeClone</a:t>
            </a:r>
            <a:r>
              <a:rPr lang="en-US" sz="1900"/>
              <a:t>, an educational project developed by code   platoon team.</a:t>
            </a:r>
            <a:endParaRPr sz="19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13690" lvl="0" marL="457200" rtl="0" algn="just">
              <a:spcBef>
                <a:spcPts val="0"/>
              </a:spcBef>
              <a:spcAft>
                <a:spcPts val="0"/>
              </a:spcAft>
              <a:buSzPts val="1340"/>
              <a:buChar char="▶"/>
            </a:pPr>
            <a:r>
              <a:rPr lang="en-US" sz="1900"/>
              <a:t>PokeClone is a 3 tier deployment combining a React front-end, a Django back-end, and a PostgreSQL database.</a:t>
            </a:r>
            <a:endParaRPr sz="19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13690" lvl="0" marL="457200" rtl="0" algn="just">
              <a:spcBef>
                <a:spcPts val="0"/>
              </a:spcBef>
              <a:spcAft>
                <a:spcPts val="0"/>
              </a:spcAft>
              <a:buSzPts val="1340"/>
              <a:buChar char="▶"/>
            </a:pPr>
            <a:r>
              <a:rPr lang="en-US" sz="1900"/>
              <a:t>The primary focus of the project was to implement DevOps practices to automate, scale, and efficiently deploy the application on the AWS cloud infrastructure. To achieve this, the team employed a variety of technologies including Terraform, Docker, Kubernetes, and various AWS services.</a:t>
            </a:r>
            <a:endParaRPr sz="1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D2EF"/>
            </a:gs>
            <a:gs pos="10000">
              <a:srgbClr val="62D2EF"/>
            </a:gs>
            <a:gs pos="100000">
              <a:srgbClr val="05578D"/>
            </a:gs>
          </a:gsLst>
          <a:lin ang="6120000" scaled="0"/>
        </a:gra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" name="Google Shape;174;p22"/>
          <p:cNvCxnSpPr/>
          <p:nvPr/>
        </p:nvCxnSpPr>
        <p:spPr>
          <a:xfrm flipH="1">
            <a:off x="8228012" y="8467"/>
            <a:ext cx="3810000" cy="38100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5" name="Google Shape;175;p22"/>
          <p:cNvCxnSpPr/>
          <p:nvPr/>
        </p:nvCxnSpPr>
        <p:spPr>
          <a:xfrm flipH="1">
            <a:off x="6108170" y="91545"/>
            <a:ext cx="6080655" cy="6080655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6" name="Google Shape;176;p22"/>
          <p:cNvCxnSpPr/>
          <p:nvPr/>
        </p:nvCxnSpPr>
        <p:spPr>
          <a:xfrm flipH="1">
            <a:off x="7235825" y="228600"/>
            <a:ext cx="4953000" cy="49530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7" name="Google Shape;177;p22"/>
          <p:cNvCxnSpPr/>
          <p:nvPr/>
        </p:nvCxnSpPr>
        <p:spPr>
          <a:xfrm flipH="1">
            <a:off x="7335837" y="32278"/>
            <a:ext cx="4852989" cy="4852989"/>
          </a:xfrm>
          <a:prstGeom prst="straightConnector1">
            <a:avLst/>
          </a:prstGeom>
          <a:noFill/>
          <a:ln cap="flat" cmpd="sng" w="317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8" name="Google Shape;178;p22"/>
          <p:cNvCxnSpPr/>
          <p:nvPr/>
        </p:nvCxnSpPr>
        <p:spPr>
          <a:xfrm flipH="1">
            <a:off x="7845426" y="609601"/>
            <a:ext cx="4343399" cy="4343399"/>
          </a:xfrm>
          <a:prstGeom prst="straightConnector1">
            <a:avLst/>
          </a:prstGeom>
          <a:noFill/>
          <a:ln cap="flat" cmpd="sng" w="317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9" name="Google Shape;179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2D2EF"/>
              </a:gs>
              <a:gs pos="10000">
                <a:srgbClr val="62D2EF"/>
              </a:gs>
              <a:gs pos="100000">
                <a:srgbClr val="05578D"/>
              </a:gs>
            </a:gsLst>
            <a:lin ang="61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0" name="Google Shape;180;p22"/>
          <p:cNvSpPr txBox="1"/>
          <p:nvPr>
            <p:ph type="title"/>
          </p:nvPr>
        </p:nvSpPr>
        <p:spPr>
          <a:xfrm>
            <a:off x="5135754" y="628617"/>
            <a:ext cx="6368858" cy="302898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lang="en-US" sz="4800"/>
              <a:t>DEMO</a:t>
            </a:r>
            <a:endParaRPr/>
          </a:p>
        </p:txBody>
      </p:sp>
      <p:pic>
        <p:nvPicPr>
          <p:cNvPr descr="Play" id="181" name="Google Shape;18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6633" y="1264416"/>
            <a:ext cx="4004489" cy="4004489"/>
          </a:xfrm>
          <a:prstGeom prst="rect">
            <a:avLst/>
          </a:prstGeom>
          <a:noFill/>
          <a:ln cap="flat" cmpd="sng" w="15875">
            <a:solidFill>
              <a:srgbClr val="FFFFF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82" name="Google Shape;182;p22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83" name="Google Shape;183;p22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4" name="Google Shape;184;p22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5" name="Google Shape;185;p22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6" name="Google Shape;186;p22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7" name="Google Shape;187;p22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D2EF"/>
            </a:gs>
            <a:gs pos="10000">
              <a:srgbClr val="62D2EF"/>
            </a:gs>
            <a:gs pos="100000">
              <a:srgbClr val="05578D"/>
            </a:gs>
          </a:gsLst>
          <a:lin ang="6120000" scaled="0"/>
        </a:gra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2" name="Google Shape;192;p23"/>
          <p:cNvCxnSpPr/>
          <p:nvPr/>
        </p:nvCxnSpPr>
        <p:spPr>
          <a:xfrm flipH="1">
            <a:off x="8228012" y="8467"/>
            <a:ext cx="3810000" cy="38100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3" name="Google Shape;193;p23"/>
          <p:cNvCxnSpPr/>
          <p:nvPr/>
        </p:nvCxnSpPr>
        <p:spPr>
          <a:xfrm flipH="1">
            <a:off x="6108170" y="91545"/>
            <a:ext cx="6080655" cy="6080655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4" name="Google Shape;194;p23"/>
          <p:cNvCxnSpPr/>
          <p:nvPr/>
        </p:nvCxnSpPr>
        <p:spPr>
          <a:xfrm flipH="1">
            <a:off x="7235825" y="228600"/>
            <a:ext cx="4953000" cy="49530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5" name="Google Shape;195;p23"/>
          <p:cNvCxnSpPr/>
          <p:nvPr/>
        </p:nvCxnSpPr>
        <p:spPr>
          <a:xfrm flipH="1">
            <a:off x="7335837" y="32278"/>
            <a:ext cx="4852989" cy="4852989"/>
          </a:xfrm>
          <a:prstGeom prst="straightConnector1">
            <a:avLst/>
          </a:prstGeom>
          <a:noFill/>
          <a:ln cap="flat" cmpd="sng" w="317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6" name="Google Shape;196;p23"/>
          <p:cNvCxnSpPr/>
          <p:nvPr/>
        </p:nvCxnSpPr>
        <p:spPr>
          <a:xfrm flipH="1">
            <a:off x="7845426" y="609601"/>
            <a:ext cx="4343399" cy="4343399"/>
          </a:xfrm>
          <a:prstGeom prst="straightConnector1">
            <a:avLst/>
          </a:prstGeom>
          <a:noFill/>
          <a:ln cap="flat" cmpd="sng" w="317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7" name="Google Shape;197;p23"/>
          <p:cNvSpPr/>
          <p:nvPr/>
        </p:nvSpPr>
        <p:spPr>
          <a:xfrm>
            <a:off x="925" y="2"/>
            <a:ext cx="12192000" cy="6858000"/>
          </a:xfrm>
          <a:prstGeom prst="rect">
            <a:avLst/>
          </a:prstGeom>
          <a:solidFill>
            <a:schemeClr val="dk2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8" name="Google Shape;198;p23"/>
          <p:cNvSpPr/>
          <p:nvPr/>
        </p:nvSpPr>
        <p:spPr>
          <a:xfrm flipH="1">
            <a:off x="900" y="2"/>
            <a:ext cx="12191100" cy="6858000"/>
          </a:xfrm>
          <a:prstGeom prst="snip2DiagRect">
            <a:avLst>
              <a:gd fmla="val 0" name="adj1"/>
              <a:gd fmla="val 37605" name="adj2"/>
            </a:avLst>
          </a:prstGeom>
          <a:gradFill>
            <a:gsLst>
              <a:gs pos="0">
                <a:srgbClr val="62D2EF"/>
              </a:gs>
              <a:gs pos="10000">
                <a:srgbClr val="62D2EF"/>
              </a:gs>
              <a:gs pos="100000">
                <a:srgbClr val="05578D"/>
              </a:gs>
            </a:gsLst>
            <a:lin ang="612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9" name="Google Shape;199;p23"/>
          <p:cNvSpPr txBox="1"/>
          <p:nvPr>
            <p:ph type="title"/>
          </p:nvPr>
        </p:nvSpPr>
        <p:spPr>
          <a:xfrm>
            <a:off x="1870364" y="15352"/>
            <a:ext cx="8451300" cy="609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b="1" lang="en-US" sz="2800"/>
              <a:t>AWS Architecture</a:t>
            </a:r>
            <a:r>
              <a:rPr b="1" lang="en-US" sz="2800"/>
              <a:t> Diagram Using Terraform(IaC)</a:t>
            </a:r>
            <a:endParaRPr b="1"/>
          </a:p>
        </p:txBody>
      </p:sp>
      <p:pic>
        <p:nvPicPr>
          <p:cNvPr id="200" name="Google Shape;20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600" y="742375"/>
            <a:ext cx="3057775" cy="1893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1" name="Google Shape;20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9600" y="2898725"/>
            <a:ext cx="3657600" cy="23538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2" name="Google Shape;20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9600" y="5602800"/>
            <a:ext cx="3657600" cy="1123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3" name="Google Shape;20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300" y="742376"/>
            <a:ext cx="6193050" cy="598437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D2EF"/>
            </a:gs>
            <a:gs pos="10000">
              <a:srgbClr val="62D2EF"/>
            </a:gs>
            <a:gs pos="100000">
              <a:srgbClr val="05578D"/>
            </a:gs>
          </a:gsLst>
          <a:lin ang="6119877" scaled="0"/>
        </a:gra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8" name="Google Shape;208;p24"/>
          <p:cNvCxnSpPr/>
          <p:nvPr/>
        </p:nvCxnSpPr>
        <p:spPr>
          <a:xfrm flipH="1">
            <a:off x="8228012" y="8467"/>
            <a:ext cx="3810000" cy="38100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9" name="Google Shape;209;p24"/>
          <p:cNvCxnSpPr/>
          <p:nvPr/>
        </p:nvCxnSpPr>
        <p:spPr>
          <a:xfrm flipH="1">
            <a:off x="6108125" y="91545"/>
            <a:ext cx="6080700" cy="60807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0" name="Google Shape;210;p24"/>
          <p:cNvCxnSpPr/>
          <p:nvPr/>
        </p:nvCxnSpPr>
        <p:spPr>
          <a:xfrm flipH="1">
            <a:off x="7235825" y="228600"/>
            <a:ext cx="4953000" cy="49530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1" name="Google Shape;211;p24"/>
          <p:cNvCxnSpPr/>
          <p:nvPr/>
        </p:nvCxnSpPr>
        <p:spPr>
          <a:xfrm flipH="1">
            <a:off x="7335726" y="32278"/>
            <a:ext cx="4853100" cy="4853100"/>
          </a:xfrm>
          <a:prstGeom prst="straightConnector1">
            <a:avLst/>
          </a:prstGeom>
          <a:noFill/>
          <a:ln cap="flat" cmpd="sng" w="317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2" name="Google Shape;212;p24"/>
          <p:cNvCxnSpPr/>
          <p:nvPr/>
        </p:nvCxnSpPr>
        <p:spPr>
          <a:xfrm flipH="1">
            <a:off x="7845425" y="609601"/>
            <a:ext cx="4343400" cy="4343400"/>
          </a:xfrm>
          <a:prstGeom prst="straightConnector1">
            <a:avLst/>
          </a:prstGeom>
          <a:noFill/>
          <a:ln cap="flat" cmpd="sng" w="317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3" name="Google Shape;213;p24"/>
          <p:cNvSpPr/>
          <p:nvPr/>
        </p:nvSpPr>
        <p:spPr>
          <a:xfrm>
            <a:off x="925" y="2"/>
            <a:ext cx="12192000" cy="6858000"/>
          </a:xfrm>
          <a:prstGeom prst="rect">
            <a:avLst/>
          </a:prstGeom>
          <a:solidFill>
            <a:schemeClr val="dk2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4" name="Google Shape;214;p24"/>
          <p:cNvSpPr/>
          <p:nvPr/>
        </p:nvSpPr>
        <p:spPr>
          <a:xfrm flipH="1">
            <a:off x="900" y="2"/>
            <a:ext cx="12191100" cy="6858000"/>
          </a:xfrm>
          <a:prstGeom prst="snip2DiagRect">
            <a:avLst>
              <a:gd fmla="val 0" name="adj1"/>
              <a:gd fmla="val 37605" name="adj2"/>
            </a:avLst>
          </a:prstGeom>
          <a:gradFill>
            <a:gsLst>
              <a:gs pos="0">
                <a:srgbClr val="62D2EF"/>
              </a:gs>
              <a:gs pos="10000">
                <a:srgbClr val="62D2EF"/>
              </a:gs>
              <a:gs pos="100000">
                <a:srgbClr val="05578D"/>
              </a:gs>
            </a:gsLst>
            <a:lin ang="6119877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5" name="Google Shape;215;p24"/>
          <p:cNvSpPr txBox="1"/>
          <p:nvPr>
            <p:ph type="title"/>
          </p:nvPr>
        </p:nvSpPr>
        <p:spPr>
          <a:xfrm>
            <a:off x="1870364" y="15352"/>
            <a:ext cx="8451300" cy="609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b="1" lang="en-US" sz="2800"/>
              <a:t>AWS Architecture Diagram Using Terraform(IaC)</a:t>
            </a:r>
            <a:endParaRPr b="1"/>
          </a:p>
        </p:txBody>
      </p:sp>
      <p:pic>
        <p:nvPicPr>
          <p:cNvPr id="216" name="Google Shape;21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4773" y="732350"/>
            <a:ext cx="5243225" cy="236224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7" name="Google Shape;21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4775" y="3318050"/>
            <a:ext cx="4114800" cy="2228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8" name="Google Shape;21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4763" y="5840913"/>
            <a:ext cx="4448175" cy="885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9" name="Google Shape;21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900" y="742376"/>
            <a:ext cx="6193050" cy="598437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D2EF"/>
            </a:gs>
            <a:gs pos="10000">
              <a:srgbClr val="62D2EF"/>
            </a:gs>
            <a:gs pos="100000">
              <a:srgbClr val="05578D"/>
            </a:gs>
          </a:gsLst>
          <a:lin ang="6119877" scaled="0"/>
        </a:gra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" name="Google Shape;224;p25"/>
          <p:cNvCxnSpPr/>
          <p:nvPr/>
        </p:nvCxnSpPr>
        <p:spPr>
          <a:xfrm flipH="1">
            <a:off x="8228012" y="8467"/>
            <a:ext cx="3810000" cy="38100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5" name="Google Shape;225;p25"/>
          <p:cNvCxnSpPr/>
          <p:nvPr/>
        </p:nvCxnSpPr>
        <p:spPr>
          <a:xfrm flipH="1">
            <a:off x="6108125" y="91545"/>
            <a:ext cx="6080700" cy="60807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6" name="Google Shape;226;p25"/>
          <p:cNvCxnSpPr/>
          <p:nvPr/>
        </p:nvCxnSpPr>
        <p:spPr>
          <a:xfrm flipH="1">
            <a:off x="7235825" y="228600"/>
            <a:ext cx="4953000" cy="49530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7" name="Google Shape;227;p25"/>
          <p:cNvCxnSpPr/>
          <p:nvPr/>
        </p:nvCxnSpPr>
        <p:spPr>
          <a:xfrm flipH="1">
            <a:off x="7335726" y="32278"/>
            <a:ext cx="4853100" cy="4853100"/>
          </a:xfrm>
          <a:prstGeom prst="straightConnector1">
            <a:avLst/>
          </a:prstGeom>
          <a:noFill/>
          <a:ln cap="flat" cmpd="sng" w="317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8" name="Google Shape;228;p25"/>
          <p:cNvCxnSpPr/>
          <p:nvPr/>
        </p:nvCxnSpPr>
        <p:spPr>
          <a:xfrm flipH="1">
            <a:off x="7845425" y="609601"/>
            <a:ext cx="4343400" cy="4343400"/>
          </a:xfrm>
          <a:prstGeom prst="straightConnector1">
            <a:avLst/>
          </a:prstGeom>
          <a:noFill/>
          <a:ln cap="flat" cmpd="sng" w="317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9" name="Google Shape;229;p25"/>
          <p:cNvSpPr/>
          <p:nvPr/>
        </p:nvSpPr>
        <p:spPr>
          <a:xfrm>
            <a:off x="925" y="2"/>
            <a:ext cx="12192000" cy="6858000"/>
          </a:xfrm>
          <a:prstGeom prst="rect">
            <a:avLst/>
          </a:prstGeom>
          <a:solidFill>
            <a:schemeClr val="dk2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0" name="Google Shape;230;p25"/>
          <p:cNvSpPr/>
          <p:nvPr/>
        </p:nvSpPr>
        <p:spPr>
          <a:xfrm flipH="1">
            <a:off x="900" y="2"/>
            <a:ext cx="12191100" cy="6858000"/>
          </a:xfrm>
          <a:prstGeom prst="snip2DiagRect">
            <a:avLst>
              <a:gd fmla="val 0" name="adj1"/>
              <a:gd fmla="val 37605" name="adj2"/>
            </a:avLst>
          </a:prstGeom>
          <a:gradFill>
            <a:gsLst>
              <a:gs pos="0">
                <a:srgbClr val="62D2EF"/>
              </a:gs>
              <a:gs pos="10000">
                <a:srgbClr val="62D2EF"/>
              </a:gs>
              <a:gs pos="100000">
                <a:srgbClr val="05578D"/>
              </a:gs>
            </a:gsLst>
            <a:lin ang="6119877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1" name="Google Shape;231;p25"/>
          <p:cNvSpPr txBox="1"/>
          <p:nvPr>
            <p:ph type="title"/>
          </p:nvPr>
        </p:nvSpPr>
        <p:spPr>
          <a:xfrm>
            <a:off x="1870364" y="-60848"/>
            <a:ext cx="8451300" cy="609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b="1" lang="en-US" sz="2800"/>
              <a:t>AWS Architecture Diagram Using Terraform(IaC)</a:t>
            </a:r>
            <a:endParaRPr b="1"/>
          </a:p>
        </p:txBody>
      </p:sp>
      <p:pic>
        <p:nvPicPr>
          <p:cNvPr id="232" name="Google Shape;2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6822" y="681025"/>
            <a:ext cx="2831300" cy="3277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3" name="Google Shape;23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02875" y="681025"/>
            <a:ext cx="2869582" cy="3277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4" name="Google Shape;23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25" y="681026"/>
            <a:ext cx="6193050" cy="598437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D2EF"/>
            </a:gs>
            <a:gs pos="10000">
              <a:srgbClr val="62D2EF"/>
            </a:gs>
            <a:gs pos="100000">
              <a:srgbClr val="05578D"/>
            </a:gs>
          </a:gsLst>
          <a:lin ang="6119877" scaled="0"/>
        </a:gra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9" name="Google Shape;239;p26"/>
          <p:cNvCxnSpPr/>
          <p:nvPr/>
        </p:nvCxnSpPr>
        <p:spPr>
          <a:xfrm flipH="1">
            <a:off x="8228012" y="8467"/>
            <a:ext cx="3810000" cy="38100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0" name="Google Shape;240;p26"/>
          <p:cNvCxnSpPr/>
          <p:nvPr/>
        </p:nvCxnSpPr>
        <p:spPr>
          <a:xfrm flipH="1">
            <a:off x="6108125" y="91545"/>
            <a:ext cx="6080700" cy="60807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1" name="Google Shape;241;p26"/>
          <p:cNvCxnSpPr/>
          <p:nvPr/>
        </p:nvCxnSpPr>
        <p:spPr>
          <a:xfrm flipH="1">
            <a:off x="7235825" y="228600"/>
            <a:ext cx="4953000" cy="49530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2" name="Google Shape;242;p26"/>
          <p:cNvCxnSpPr/>
          <p:nvPr/>
        </p:nvCxnSpPr>
        <p:spPr>
          <a:xfrm flipH="1">
            <a:off x="7335726" y="32278"/>
            <a:ext cx="4853100" cy="4853100"/>
          </a:xfrm>
          <a:prstGeom prst="straightConnector1">
            <a:avLst/>
          </a:prstGeom>
          <a:noFill/>
          <a:ln cap="flat" cmpd="sng" w="317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3" name="Google Shape;243;p26"/>
          <p:cNvCxnSpPr/>
          <p:nvPr/>
        </p:nvCxnSpPr>
        <p:spPr>
          <a:xfrm flipH="1">
            <a:off x="7845425" y="609601"/>
            <a:ext cx="4343400" cy="4343400"/>
          </a:xfrm>
          <a:prstGeom prst="straightConnector1">
            <a:avLst/>
          </a:prstGeom>
          <a:noFill/>
          <a:ln cap="flat" cmpd="sng" w="317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4" name="Google Shape;244;p26"/>
          <p:cNvSpPr/>
          <p:nvPr/>
        </p:nvSpPr>
        <p:spPr>
          <a:xfrm>
            <a:off x="925" y="2"/>
            <a:ext cx="12192000" cy="6858000"/>
          </a:xfrm>
          <a:prstGeom prst="rect">
            <a:avLst/>
          </a:prstGeom>
          <a:solidFill>
            <a:schemeClr val="dk2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5" name="Google Shape;245;p26"/>
          <p:cNvSpPr/>
          <p:nvPr/>
        </p:nvSpPr>
        <p:spPr>
          <a:xfrm flipH="1">
            <a:off x="900" y="2"/>
            <a:ext cx="12191100" cy="6858000"/>
          </a:xfrm>
          <a:prstGeom prst="snip2DiagRect">
            <a:avLst>
              <a:gd fmla="val 0" name="adj1"/>
              <a:gd fmla="val 37605" name="adj2"/>
            </a:avLst>
          </a:prstGeom>
          <a:gradFill>
            <a:gsLst>
              <a:gs pos="0">
                <a:srgbClr val="62D2EF"/>
              </a:gs>
              <a:gs pos="10000">
                <a:srgbClr val="62D2EF"/>
              </a:gs>
              <a:gs pos="100000">
                <a:srgbClr val="05578D"/>
              </a:gs>
            </a:gsLst>
            <a:lin ang="6119877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6" name="Google Shape;246;p26"/>
          <p:cNvSpPr txBox="1"/>
          <p:nvPr>
            <p:ph type="title"/>
          </p:nvPr>
        </p:nvSpPr>
        <p:spPr>
          <a:xfrm>
            <a:off x="1870364" y="-60848"/>
            <a:ext cx="8451300" cy="609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b="1" lang="en-US" sz="2800"/>
              <a:t>AWS  Using Terraform(IaC)</a:t>
            </a:r>
            <a:endParaRPr b="1"/>
          </a:p>
        </p:txBody>
      </p:sp>
      <p:pic>
        <p:nvPicPr>
          <p:cNvPr id="247" name="Google Shape;2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674" y="635750"/>
            <a:ext cx="3723875" cy="6080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48" name="Google Shape;24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2726" y="635750"/>
            <a:ext cx="3128887" cy="6080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49" name="Google Shape;24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5300" y="624950"/>
            <a:ext cx="3247425" cy="1168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0" name="Google Shape;25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15312" y="1793125"/>
            <a:ext cx="3247407" cy="4953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7"/>
          <p:cNvSpPr txBox="1"/>
          <p:nvPr>
            <p:ph type="title"/>
          </p:nvPr>
        </p:nvSpPr>
        <p:spPr>
          <a:xfrm>
            <a:off x="684212" y="353684"/>
            <a:ext cx="8534400" cy="1155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entury Gothic"/>
              <a:buNone/>
            </a:pPr>
            <a:r>
              <a:rPr b="1" lang="en-US" cap="none"/>
              <a:t>Terraform: Infrastructure As Code For VPC</a:t>
            </a:r>
            <a:endParaRPr b="1"/>
          </a:p>
        </p:txBody>
      </p:sp>
      <p:sp>
        <p:nvSpPr>
          <p:cNvPr id="256" name="Google Shape;256;p27"/>
          <p:cNvSpPr txBox="1"/>
          <p:nvPr>
            <p:ph idx="1" type="body"/>
          </p:nvPr>
        </p:nvSpPr>
        <p:spPr>
          <a:xfrm>
            <a:off x="209900" y="1280275"/>
            <a:ext cx="11531100" cy="46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-31318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2000"/>
              <a:buChar char="●"/>
            </a:pPr>
            <a:r>
              <a:rPr lang="en-US">
                <a:solidFill>
                  <a:schemeClr val="dk1"/>
                </a:solidFill>
              </a:rPr>
              <a:t>VPC configuration for the EKS deployment has many network layers.</a:t>
            </a:r>
            <a:endParaRPr>
              <a:solidFill>
                <a:schemeClr val="dk1"/>
              </a:solidFill>
            </a:endParaRPr>
          </a:p>
          <a:p>
            <a:pPr indent="-313182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9999"/>
              <a:buChar char="○"/>
            </a:pPr>
            <a:r>
              <a:rPr lang="en-US">
                <a:solidFill>
                  <a:schemeClr val="dk1"/>
                </a:solidFill>
              </a:rPr>
              <a:t>VPC</a:t>
            </a:r>
            <a:endParaRPr>
              <a:solidFill>
                <a:schemeClr val="dk1"/>
              </a:solidFill>
            </a:endParaRPr>
          </a:p>
          <a:p>
            <a:pPr indent="-313182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9999"/>
              <a:buChar char="○"/>
            </a:pPr>
            <a:r>
              <a:rPr lang="en-US">
                <a:solidFill>
                  <a:schemeClr val="dk1"/>
                </a:solidFill>
              </a:rPr>
              <a:t>Subnets</a:t>
            </a:r>
            <a:endParaRPr>
              <a:solidFill>
                <a:schemeClr val="dk1"/>
              </a:solidFill>
            </a:endParaRPr>
          </a:p>
          <a:p>
            <a:pPr indent="-313182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9999"/>
              <a:buChar char="○"/>
            </a:pPr>
            <a:r>
              <a:rPr lang="en-US">
                <a:solidFill>
                  <a:schemeClr val="dk1"/>
                </a:solidFill>
              </a:rPr>
              <a:t>IGW(Internet Gateway)</a:t>
            </a:r>
            <a:endParaRPr>
              <a:solidFill>
                <a:schemeClr val="dk1"/>
              </a:solidFill>
            </a:endParaRPr>
          </a:p>
          <a:p>
            <a:pPr indent="-313182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9999"/>
              <a:buChar char="○"/>
            </a:pPr>
            <a:r>
              <a:rPr lang="en-US">
                <a:solidFill>
                  <a:schemeClr val="dk1"/>
                </a:solidFill>
              </a:rPr>
              <a:t>Nat Gateway</a:t>
            </a:r>
            <a:endParaRPr>
              <a:solidFill>
                <a:schemeClr val="dk1"/>
              </a:solidFill>
            </a:endParaRPr>
          </a:p>
          <a:p>
            <a:pPr indent="-313182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9999"/>
              <a:buChar char="○"/>
            </a:pPr>
            <a:r>
              <a:rPr lang="en-US">
                <a:solidFill>
                  <a:schemeClr val="dk1"/>
                </a:solidFill>
              </a:rPr>
              <a:t>Route Tables</a:t>
            </a:r>
            <a:endParaRPr>
              <a:solidFill>
                <a:schemeClr val="dk1"/>
              </a:solidFill>
            </a:endParaRPr>
          </a:p>
          <a:p>
            <a:pPr indent="-313182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9999"/>
              <a:buChar char="○"/>
            </a:pPr>
            <a:r>
              <a:rPr lang="en-US">
                <a:solidFill>
                  <a:schemeClr val="dk1"/>
                </a:solidFill>
              </a:rPr>
              <a:t>Security Group</a:t>
            </a:r>
            <a:endParaRPr>
              <a:solidFill>
                <a:schemeClr val="dk1"/>
              </a:solidFill>
            </a:endParaRPr>
          </a:p>
          <a:p>
            <a:pPr indent="-313182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9999"/>
              <a:buChar char="○"/>
            </a:pPr>
            <a:r>
              <a:rPr lang="en-US">
                <a:solidFill>
                  <a:schemeClr val="dk1"/>
                </a:solidFill>
              </a:rPr>
              <a:t>RDS configuration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318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2000"/>
              <a:buChar char="●"/>
            </a:pPr>
            <a:r>
              <a:rPr lang="en-US">
                <a:solidFill>
                  <a:schemeClr val="dk1"/>
                </a:solidFill>
              </a:rPr>
              <a:t>For simplicity of the </a:t>
            </a:r>
            <a:r>
              <a:rPr lang="en-US">
                <a:solidFill>
                  <a:schemeClr val="dk1"/>
                </a:solidFill>
              </a:rPr>
              <a:t>deployment</a:t>
            </a:r>
            <a:r>
              <a:rPr lang="en-US">
                <a:solidFill>
                  <a:schemeClr val="dk1"/>
                </a:solidFill>
              </a:rPr>
              <a:t> we decided to have the RDS configurations and Event Bridge within the VPC module  </a:t>
            </a:r>
            <a:endParaRPr>
              <a:solidFill>
                <a:schemeClr val="dk1"/>
              </a:solidFill>
            </a:endParaRPr>
          </a:p>
          <a:p>
            <a:pPr indent="-184150" lvl="0" marL="285750" rtl="0" algn="l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184150" lvl="0" marL="285750" rtl="0" algn="l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184150" lvl="0" marL="285750" rtl="0" algn="l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184150" lvl="0" marL="285750" rtl="0" algn="l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-184150" lvl="0" marL="285750" rtl="0" algn="l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350" y="3854051"/>
            <a:ext cx="11455299" cy="2772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ce">
  <a:themeElements>
    <a:clrScheme name="Slice">
      <a:dk1>
        <a:srgbClr val="000000"/>
      </a:dk1>
      <a:lt1>
        <a:srgbClr val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